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Garet Bold" charset="1" panose="00000000000000000000"/>
      <p:regular r:id="rId12"/>
    </p:embeddedFont>
    <p:embeddedFont>
      <p:font typeface="Garet" charset="1" panose="00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AFDFF"/>
        </a:solidFill>
      </p:bgPr>
    </p:bg>
    <p:spTree>
      <p:nvGrpSpPr>
        <p:cNvPr id="1" name=""/>
        <p:cNvGrpSpPr/>
        <p:nvPr/>
      </p:nvGrpSpPr>
      <p:grpSpPr>
        <a:xfrm>
          <a:off x="0" y="0"/>
          <a:ext cx="0" cy="0"/>
          <a:chOff x="0" y="0"/>
          <a:chExt cx="0" cy="0"/>
        </a:xfrm>
      </p:grpSpPr>
      <p:grpSp>
        <p:nvGrpSpPr>
          <p:cNvPr name="Group 2" id="2"/>
          <p:cNvGrpSpPr/>
          <p:nvPr/>
        </p:nvGrpSpPr>
        <p:grpSpPr>
          <a:xfrm rot="179559">
            <a:off x="-1580984" y="-924342"/>
            <a:ext cx="12934357" cy="11982628"/>
            <a:chOff x="0" y="0"/>
            <a:chExt cx="3406580" cy="3155918"/>
          </a:xfrm>
        </p:grpSpPr>
        <p:sp>
          <p:nvSpPr>
            <p:cNvPr name="Freeform 3" id="3"/>
            <p:cNvSpPr/>
            <p:nvPr/>
          </p:nvSpPr>
          <p:spPr>
            <a:xfrm flipH="false" flipV="false" rot="0">
              <a:off x="0" y="0"/>
              <a:ext cx="3406580" cy="3155918"/>
            </a:xfrm>
            <a:custGeom>
              <a:avLst/>
              <a:gdLst/>
              <a:ahLst/>
              <a:cxnLst/>
              <a:rect r="r" b="b" t="t" l="l"/>
              <a:pathLst>
                <a:path h="3155918" w="3406580">
                  <a:moveTo>
                    <a:pt x="0" y="0"/>
                  </a:moveTo>
                  <a:lnTo>
                    <a:pt x="3406580" y="0"/>
                  </a:lnTo>
                  <a:lnTo>
                    <a:pt x="3406580" y="3155918"/>
                  </a:lnTo>
                  <a:lnTo>
                    <a:pt x="0" y="3155918"/>
                  </a:lnTo>
                  <a:close/>
                </a:path>
              </a:pathLst>
            </a:custGeom>
            <a:solidFill>
              <a:srgbClr val="2D68A5"/>
            </a:solidFill>
          </p:spPr>
        </p:sp>
        <p:sp>
          <p:nvSpPr>
            <p:cNvPr name="TextBox 4" id="4"/>
            <p:cNvSpPr txBox="true"/>
            <p:nvPr/>
          </p:nvSpPr>
          <p:spPr>
            <a:xfrm>
              <a:off x="0" y="-38100"/>
              <a:ext cx="3406580" cy="319401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true" rot="3486495">
            <a:off x="5586963" y="-1078126"/>
            <a:ext cx="12873963" cy="10088505"/>
          </a:xfrm>
          <a:custGeom>
            <a:avLst/>
            <a:gdLst/>
            <a:ahLst/>
            <a:cxnLst/>
            <a:rect r="r" b="b" t="t" l="l"/>
            <a:pathLst>
              <a:path h="10088505" w="12873963">
                <a:moveTo>
                  <a:pt x="0" y="10088505"/>
                </a:moveTo>
                <a:lnTo>
                  <a:pt x="12873962" y="10088505"/>
                </a:lnTo>
                <a:lnTo>
                  <a:pt x="12873962" y="0"/>
                </a:lnTo>
                <a:lnTo>
                  <a:pt x="0" y="0"/>
                </a:lnTo>
                <a:lnTo>
                  <a:pt x="0" y="1008850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4513685">
            <a:off x="8455223" y="-910389"/>
            <a:ext cx="12873963" cy="10088505"/>
          </a:xfrm>
          <a:custGeom>
            <a:avLst/>
            <a:gdLst/>
            <a:ahLst/>
            <a:cxnLst/>
            <a:rect r="r" b="b" t="t" l="l"/>
            <a:pathLst>
              <a:path h="10088505" w="12873963">
                <a:moveTo>
                  <a:pt x="0" y="10088505"/>
                </a:moveTo>
                <a:lnTo>
                  <a:pt x="12873963" y="10088505"/>
                </a:lnTo>
                <a:lnTo>
                  <a:pt x="12873963" y="0"/>
                </a:lnTo>
                <a:lnTo>
                  <a:pt x="0" y="0"/>
                </a:lnTo>
                <a:lnTo>
                  <a:pt x="0" y="10088505"/>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9356498" y="1192099"/>
            <a:ext cx="7902802" cy="790280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5046" t="0" r="-25046" b="0"/>
              </a:stretch>
            </a:blipFill>
            <a:ln w="238125" cap="sq">
              <a:solidFill>
                <a:srgbClr val="FAFDFF"/>
              </a:solidFill>
              <a:prstDash val="solid"/>
              <a:miter/>
            </a:ln>
          </p:spPr>
        </p:sp>
      </p:grpSp>
      <p:sp>
        <p:nvSpPr>
          <p:cNvPr name="Freeform 9" id="9"/>
          <p:cNvSpPr/>
          <p:nvPr/>
        </p:nvSpPr>
        <p:spPr>
          <a:xfrm flipH="false" flipV="false" rot="0">
            <a:off x="7098176" y="7767458"/>
            <a:ext cx="2258322" cy="1227962"/>
          </a:xfrm>
          <a:custGeom>
            <a:avLst/>
            <a:gdLst/>
            <a:ahLst/>
            <a:cxnLst/>
            <a:rect r="r" b="b" t="t" l="l"/>
            <a:pathLst>
              <a:path h="1227962" w="2258322">
                <a:moveTo>
                  <a:pt x="0" y="0"/>
                </a:moveTo>
                <a:lnTo>
                  <a:pt x="2258322" y="0"/>
                </a:lnTo>
                <a:lnTo>
                  <a:pt x="2258322" y="1227963"/>
                </a:lnTo>
                <a:lnTo>
                  <a:pt x="0" y="12279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8796157" y="1620015"/>
            <a:ext cx="2329306" cy="2204106"/>
          </a:xfrm>
          <a:custGeom>
            <a:avLst/>
            <a:gdLst/>
            <a:ahLst/>
            <a:cxnLst/>
            <a:rect r="r" b="b" t="t" l="l"/>
            <a:pathLst>
              <a:path h="2204106" w="2329306">
                <a:moveTo>
                  <a:pt x="0" y="0"/>
                </a:moveTo>
                <a:lnTo>
                  <a:pt x="2329305" y="0"/>
                </a:lnTo>
                <a:lnTo>
                  <a:pt x="2329305" y="2204106"/>
                </a:lnTo>
                <a:lnTo>
                  <a:pt x="0" y="22041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2178755" y="3924313"/>
            <a:ext cx="5535139" cy="1464812"/>
          </a:xfrm>
          <a:prstGeom prst="rect">
            <a:avLst/>
          </a:prstGeom>
        </p:spPr>
        <p:txBody>
          <a:bodyPr anchor="t" rtlCol="false" tIns="0" lIns="0" bIns="0" rIns="0">
            <a:spAutoFit/>
          </a:bodyPr>
          <a:lstStyle/>
          <a:p>
            <a:pPr algn="l">
              <a:lnSpc>
                <a:spcPts val="11924"/>
              </a:lnSpc>
            </a:pPr>
            <a:r>
              <a:rPr lang="en-US" sz="8517" b="true">
                <a:solidFill>
                  <a:srgbClr val="2D68A5"/>
                </a:solidFill>
                <a:latin typeface="Garet Bold"/>
                <a:ea typeface="Garet Bold"/>
                <a:cs typeface="Garet Bold"/>
                <a:sym typeface="Garet Bold"/>
              </a:rPr>
              <a:t>KRIKET</a:t>
            </a:r>
          </a:p>
        </p:txBody>
      </p:sp>
      <p:sp>
        <p:nvSpPr>
          <p:cNvPr name="TextBox 12" id="12"/>
          <p:cNvSpPr txBox="true"/>
          <p:nvPr/>
        </p:nvSpPr>
        <p:spPr>
          <a:xfrm rot="0">
            <a:off x="1603727" y="6106298"/>
            <a:ext cx="7192429" cy="622935"/>
          </a:xfrm>
          <a:prstGeom prst="rect">
            <a:avLst/>
          </a:prstGeom>
        </p:spPr>
        <p:txBody>
          <a:bodyPr anchor="t" rtlCol="false" tIns="0" lIns="0" bIns="0" rIns="0">
            <a:spAutoFit/>
          </a:bodyPr>
          <a:lstStyle/>
          <a:p>
            <a:pPr algn="l">
              <a:lnSpc>
                <a:spcPts val="5040"/>
              </a:lnSpc>
            </a:pPr>
            <a:r>
              <a:rPr lang="en-US" b="true" sz="3600" spc="93">
                <a:solidFill>
                  <a:srgbClr val="D7FFA3"/>
                </a:solidFill>
                <a:latin typeface="Garet Bold"/>
                <a:ea typeface="Garet Bold"/>
                <a:cs typeface="Garet Bold"/>
                <a:sym typeface="Garet Bold"/>
              </a:rPr>
              <a:t>BIR OYUNDAN FAZLASI</a:t>
            </a:r>
          </a:p>
        </p:txBody>
      </p:sp>
      <p:sp>
        <p:nvSpPr>
          <p:cNvPr name="Freeform 13" id="13"/>
          <p:cNvSpPr/>
          <p:nvPr/>
        </p:nvSpPr>
        <p:spPr>
          <a:xfrm flipH="false" flipV="false" rot="0">
            <a:off x="14879265" y="4972705"/>
            <a:ext cx="6817470" cy="6817470"/>
          </a:xfrm>
          <a:custGeom>
            <a:avLst/>
            <a:gdLst/>
            <a:ahLst/>
            <a:cxnLst/>
            <a:rect r="r" b="b" t="t" l="l"/>
            <a:pathLst>
              <a:path h="6817470" w="6817470">
                <a:moveTo>
                  <a:pt x="0" y="0"/>
                </a:moveTo>
                <a:lnTo>
                  <a:pt x="6817470" y="0"/>
                </a:lnTo>
                <a:lnTo>
                  <a:pt x="6817470" y="6817469"/>
                </a:lnTo>
                <a:lnTo>
                  <a:pt x="0" y="681746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FDFF"/>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6201526" cy="8250725"/>
            <a:chOff x="0" y="0"/>
            <a:chExt cx="1082748" cy="1440526"/>
          </a:xfrm>
        </p:grpSpPr>
        <p:sp>
          <p:nvSpPr>
            <p:cNvPr name="Freeform 3" id="3"/>
            <p:cNvSpPr/>
            <p:nvPr/>
          </p:nvSpPr>
          <p:spPr>
            <a:xfrm flipH="false" flipV="false" rot="0">
              <a:off x="0" y="0"/>
              <a:ext cx="1082748" cy="1440526"/>
            </a:xfrm>
            <a:custGeom>
              <a:avLst/>
              <a:gdLst/>
              <a:ahLst/>
              <a:cxnLst/>
              <a:rect r="r" b="b" t="t" l="l"/>
              <a:pathLst>
                <a:path h="1440526" w="1082748">
                  <a:moveTo>
                    <a:pt x="0" y="0"/>
                  </a:moveTo>
                  <a:lnTo>
                    <a:pt x="1082748" y="0"/>
                  </a:lnTo>
                  <a:lnTo>
                    <a:pt x="1082748" y="1440526"/>
                  </a:lnTo>
                  <a:lnTo>
                    <a:pt x="0" y="1440526"/>
                  </a:lnTo>
                  <a:close/>
                </a:path>
              </a:pathLst>
            </a:custGeom>
            <a:blipFill>
              <a:blip r:embed="rId2"/>
              <a:stretch>
                <a:fillRect l="-49844" t="0" r="-49844" b="0"/>
              </a:stretch>
            </a:blipFill>
            <a:ln w="104775" cap="sq">
              <a:solidFill>
                <a:srgbClr val="2D68A5"/>
              </a:solidFill>
              <a:prstDash val="solid"/>
              <a:miter/>
            </a:ln>
          </p:spPr>
        </p:sp>
      </p:grpSp>
      <p:grpSp>
        <p:nvGrpSpPr>
          <p:cNvPr name="Group 4" id="4"/>
          <p:cNvGrpSpPr/>
          <p:nvPr/>
        </p:nvGrpSpPr>
        <p:grpSpPr>
          <a:xfrm rot="0">
            <a:off x="8064523" y="-435611"/>
            <a:ext cx="10722339" cy="11179348"/>
            <a:chOff x="0" y="0"/>
            <a:chExt cx="2823990" cy="2944355"/>
          </a:xfrm>
        </p:grpSpPr>
        <p:sp>
          <p:nvSpPr>
            <p:cNvPr name="Freeform 5" id="5"/>
            <p:cNvSpPr/>
            <p:nvPr/>
          </p:nvSpPr>
          <p:spPr>
            <a:xfrm flipH="false" flipV="false" rot="0">
              <a:off x="0" y="0"/>
              <a:ext cx="2823990" cy="2944355"/>
            </a:xfrm>
            <a:custGeom>
              <a:avLst/>
              <a:gdLst/>
              <a:ahLst/>
              <a:cxnLst/>
              <a:rect r="r" b="b" t="t" l="l"/>
              <a:pathLst>
                <a:path h="2944355" w="2823990">
                  <a:moveTo>
                    <a:pt x="0" y="0"/>
                  </a:moveTo>
                  <a:lnTo>
                    <a:pt x="2823990" y="0"/>
                  </a:lnTo>
                  <a:lnTo>
                    <a:pt x="2823990" y="2944355"/>
                  </a:lnTo>
                  <a:lnTo>
                    <a:pt x="0" y="2944355"/>
                  </a:lnTo>
                  <a:close/>
                </a:path>
              </a:pathLst>
            </a:custGeom>
            <a:solidFill>
              <a:srgbClr val="2D68A5"/>
            </a:solidFill>
          </p:spPr>
        </p:sp>
        <p:sp>
          <p:nvSpPr>
            <p:cNvPr name="TextBox 6" id="6"/>
            <p:cNvSpPr txBox="true"/>
            <p:nvPr/>
          </p:nvSpPr>
          <p:spPr>
            <a:xfrm>
              <a:off x="0" y="-38100"/>
              <a:ext cx="2823990" cy="2982455"/>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1406264">
            <a:off x="-1353012" y="7495557"/>
            <a:ext cx="10964951" cy="4413393"/>
          </a:xfrm>
          <a:custGeom>
            <a:avLst/>
            <a:gdLst/>
            <a:ahLst/>
            <a:cxnLst/>
            <a:rect r="r" b="b" t="t" l="l"/>
            <a:pathLst>
              <a:path h="4413393" w="10964951">
                <a:moveTo>
                  <a:pt x="0" y="0"/>
                </a:moveTo>
                <a:lnTo>
                  <a:pt x="10964951" y="0"/>
                </a:lnTo>
                <a:lnTo>
                  <a:pt x="10964951" y="4413392"/>
                </a:lnTo>
                <a:lnTo>
                  <a:pt x="0" y="44133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4995609" y="8664022"/>
            <a:ext cx="4429625" cy="845656"/>
          </a:xfrm>
          <a:custGeom>
            <a:avLst/>
            <a:gdLst/>
            <a:ahLst/>
            <a:cxnLst/>
            <a:rect r="r" b="b" t="t" l="l"/>
            <a:pathLst>
              <a:path h="845656" w="4429625">
                <a:moveTo>
                  <a:pt x="0" y="0"/>
                </a:moveTo>
                <a:lnTo>
                  <a:pt x="4429624" y="0"/>
                </a:lnTo>
                <a:lnTo>
                  <a:pt x="4429624" y="845656"/>
                </a:lnTo>
                <a:lnTo>
                  <a:pt x="0" y="8456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9091589" y="3199538"/>
            <a:ext cx="5331921" cy="622935"/>
          </a:xfrm>
          <a:prstGeom prst="rect">
            <a:avLst/>
          </a:prstGeom>
        </p:spPr>
        <p:txBody>
          <a:bodyPr anchor="t" rtlCol="false" tIns="0" lIns="0" bIns="0" rIns="0">
            <a:spAutoFit/>
          </a:bodyPr>
          <a:lstStyle/>
          <a:p>
            <a:pPr algn="l">
              <a:lnSpc>
                <a:spcPts val="5040"/>
              </a:lnSpc>
            </a:pPr>
            <a:r>
              <a:rPr lang="en-US" b="true" sz="3600" spc="93">
                <a:solidFill>
                  <a:srgbClr val="FAFDFF"/>
                </a:solidFill>
                <a:latin typeface="Garet Bold"/>
                <a:ea typeface="Garet Bold"/>
                <a:cs typeface="Garet Bold"/>
                <a:sym typeface="Garet Bold"/>
              </a:rPr>
              <a:t>KRIKET NEDIR?</a:t>
            </a:r>
          </a:p>
        </p:txBody>
      </p:sp>
      <p:sp>
        <p:nvSpPr>
          <p:cNvPr name="TextBox 10" id="10"/>
          <p:cNvSpPr txBox="true"/>
          <p:nvPr/>
        </p:nvSpPr>
        <p:spPr>
          <a:xfrm rot="0">
            <a:off x="8937936" y="4583512"/>
            <a:ext cx="8272486" cy="4080510"/>
          </a:xfrm>
          <a:prstGeom prst="rect">
            <a:avLst/>
          </a:prstGeom>
        </p:spPr>
        <p:txBody>
          <a:bodyPr anchor="t" rtlCol="false" tIns="0" lIns="0" bIns="0" rIns="0">
            <a:spAutoFit/>
          </a:bodyPr>
          <a:lstStyle/>
          <a:p>
            <a:pPr algn="l" marL="0" indent="0" lvl="0">
              <a:lnSpc>
                <a:spcPts val="2940"/>
              </a:lnSpc>
              <a:spcBef>
                <a:spcPct val="0"/>
              </a:spcBef>
            </a:pPr>
            <a:r>
              <a:rPr lang="en-US" sz="2100" spc="54" strike="noStrike" u="none">
                <a:solidFill>
                  <a:srgbClr val="FAFDFF"/>
                </a:solidFill>
                <a:latin typeface="Garet"/>
                <a:ea typeface="Garet"/>
                <a:cs typeface="Garet"/>
                <a:sym typeface="Garet"/>
              </a:rPr>
              <a:t>Kriket, 11 oyuncudan oluşan iki takım arasında oynanan dinamik bir sopa ve top sporudur. Zengin gelenekleri ve küresel hayran kitlesiyle tanınan bu oyun, strateji, beceri ve dayanıklılığı benzersiz ve büyüleyici bir şekilde harmanlamaktadır.</a:t>
            </a:r>
          </a:p>
          <a:p>
            <a:pPr algn="l" marL="0" indent="0" lvl="0">
              <a:lnSpc>
                <a:spcPts val="2940"/>
              </a:lnSpc>
              <a:spcBef>
                <a:spcPct val="0"/>
              </a:spcBef>
            </a:pPr>
          </a:p>
          <a:p>
            <a:pPr algn="l" marL="0" indent="0" lvl="0">
              <a:lnSpc>
                <a:spcPts val="2940"/>
              </a:lnSpc>
              <a:spcBef>
                <a:spcPct val="0"/>
              </a:spcBef>
            </a:pPr>
            <a:r>
              <a:rPr lang="en-US" sz="2100" spc="54" strike="noStrike" u="none">
                <a:solidFill>
                  <a:srgbClr val="FAFDFF"/>
                </a:solidFill>
                <a:latin typeface="Garet"/>
                <a:ea typeface="Garet"/>
                <a:cs typeface="Garet"/>
                <a:sym typeface="Garet"/>
              </a:rPr>
              <a:t>Kriketin temelinde, sayı kazanmak ve vuruş yapmak vardır. Bir takım sayı kazanmak için vuruş yaparken, diğer takım sayıyı sınırlamak ve vuruşçuları oyundan çıkarmak için sahada oynar. Bu sadece bir oyun değil, sabır, hassasiyet ve takım çalışmasının bir sınavıdır.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FDFF"/>
        </a:solidFill>
      </p:bgPr>
    </p:bg>
    <p:spTree>
      <p:nvGrpSpPr>
        <p:cNvPr id="1" name=""/>
        <p:cNvGrpSpPr/>
        <p:nvPr/>
      </p:nvGrpSpPr>
      <p:grpSpPr>
        <a:xfrm>
          <a:off x="0" y="0"/>
          <a:ext cx="0" cy="0"/>
          <a:chOff x="0" y="0"/>
          <a:chExt cx="0" cy="0"/>
        </a:xfrm>
      </p:grpSpPr>
      <p:grpSp>
        <p:nvGrpSpPr>
          <p:cNvPr name="Group 2" id="2"/>
          <p:cNvGrpSpPr/>
          <p:nvPr/>
        </p:nvGrpSpPr>
        <p:grpSpPr>
          <a:xfrm rot="0">
            <a:off x="9688829" y="1028700"/>
            <a:ext cx="7570471" cy="2548248"/>
            <a:chOff x="0" y="0"/>
            <a:chExt cx="1993869" cy="671143"/>
          </a:xfrm>
        </p:grpSpPr>
        <p:sp>
          <p:nvSpPr>
            <p:cNvPr name="Freeform 3" id="3"/>
            <p:cNvSpPr/>
            <p:nvPr/>
          </p:nvSpPr>
          <p:spPr>
            <a:xfrm flipH="false" flipV="false" rot="0">
              <a:off x="0" y="0"/>
              <a:ext cx="1993869" cy="671143"/>
            </a:xfrm>
            <a:custGeom>
              <a:avLst/>
              <a:gdLst/>
              <a:ahLst/>
              <a:cxnLst/>
              <a:rect r="r" b="b" t="t" l="l"/>
              <a:pathLst>
                <a:path h="671143" w="1993869">
                  <a:moveTo>
                    <a:pt x="0" y="0"/>
                  </a:moveTo>
                  <a:lnTo>
                    <a:pt x="1993869" y="0"/>
                  </a:lnTo>
                  <a:lnTo>
                    <a:pt x="1993869" y="671143"/>
                  </a:lnTo>
                  <a:lnTo>
                    <a:pt x="0" y="671143"/>
                  </a:lnTo>
                  <a:close/>
                </a:path>
              </a:pathLst>
            </a:custGeom>
            <a:solidFill>
              <a:srgbClr val="2D68A5"/>
            </a:solidFill>
          </p:spPr>
        </p:sp>
        <p:sp>
          <p:nvSpPr>
            <p:cNvPr name="TextBox 4" id="4"/>
            <p:cNvSpPr txBox="true"/>
            <p:nvPr/>
          </p:nvSpPr>
          <p:spPr>
            <a:xfrm>
              <a:off x="0" y="-38100"/>
              <a:ext cx="1993869" cy="70924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506849" y="1348419"/>
            <a:ext cx="3274303" cy="934814"/>
            <a:chOff x="0" y="0"/>
            <a:chExt cx="862368" cy="246206"/>
          </a:xfrm>
        </p:grpSpPr>
        <p:sp>
          <p:nvSpPr>
            <p:cNvPr name="Freeform 6" id="6"/>
            <p:cNvSpPr/>
            <p:nvPr/>
          </p:nvSpPr>
          <p:spPr>
            <a:xfrm flipH="false" flipV="false" rot="0">
              <a:off x="0" y="0"/>
              <a:ext cx="862368" cy="246206"/>
            </a:xfrm>
            <a:custGeom>
              <a:avLst/>
              <a:gdLst/>
              <a:ahLst/>
              <a:cxnLst/>
              <a:rect r="r" b="b" t="t" l="l"/>
              <a:pathLst>
                <a:path h="246206" w="862368">
                  <a:moveTo>
                    <a:pt x="0" y="0"/>
                  </a:moveTo>
                  <a:lnTo>
                    <a:pt x="862368" y="0"/>
                  </a:lnTo>
                  <a:lnTo>
                    <a:pt x="862368" y="246206"/>
                  </a:lnTo>
                  <a:lnTo>
                    <a:pt x="0" y="246206"/>
                  </a:lnTo>
                  <a:close/>
                </a:path>
              </a:pathLst>
            </a:custGeom>
            <a:solidFill>
              <a:srgbClr val="67A33E"/>
            </a:solidFill>
          </p:spPr>
        </p:sp>
        <p:sp>
          <p:nvSpPr>
            <p:cNvPr name="TextBox 7" id="7"/>
            <p:cNvSpPr txBox="true"/>
            <p:nvPr/>
          </p:nvSpPr>
          <p:spPr>
            <a:xfrm>
              <a:off x="0" y="-38100"/>
              <a:ext cx="862368" cy="28430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688829" y="3869376"/>
            <a:ext cx="7570471" cy="2548248"/>
            <a:chOff x="0" y="0"/>
            <a:chExt cx="1993869" cy="671143"/>
          </a:xfrm>
        </p:grpSpPr>
        <p:sp>
          <p:nvSpPr>
            <p:cNvPr name="Freeform 9" id="9"/>
            <p:cNvSpPr/>
            <p:nvPr/>
          </p:nvSpPr>
          <p:spPr>
            <a:xfrm flipH="false" flipV="false" rot="0">
              <a:off x="0" y="0"/>
              <a:ext cx="1993869" cy="671143"/>
            </a:xfrm>
            <a:custGeom>
              <a:avLst/>
              <a:gdLst/>
              <a:ahLst/>
              <a:cxnLst/>
              <a:rect r="r" b="b" t="t" l="l"/>
              <a:pathLst>
                <a:path h="671143" w="1993869">
                  <a:moveTo>
                    <a:pt x="0" y="0"/>
                  </a:moveTo>
                  <a:lnTo>
                    <a:pt x="1993869" y="0"/>
                  </a:lnTo>
                  <a:lnTo>
                    <a:pt x="1993869" y="671143"/>
                  </a:lnTo>
                  <a:lnTo>
                    <a:pt x="0" y="671143"/>
                  </a:lnTo>
                  <a:close/>
                </a:path>
              </a:pathLst>
            </a:custGeom>
            <a:solidFill>
              <a:srgbClr val="2D68A5"/>
            </a:solidFill>
          </p:spPr>
        </p:sp>
        <p:sp>
          <p:nvSpPr>
            <p:cNvPr name="TextBox 10" id="10"/>
            <p:cNvSpPr txBox="true"/>
            <p:nvPr/>
          </p:nvSpPr>
          <p:spPr>
            <a:xfrm>
              <a:off x="0" y="-38100"/>
              <a:ext cx="1993869" cy="709243"/>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true" rot="10467917">
            <a:off x="-5083471" y="3616426"/>
            <a:ext cx="12873963" cy="10088505"/>
          </a:xfrm>
          <a:custGeom>
            <a:avLst/>
            <a:gdLst/>
            <a:ahLst/>
            <a:cxnLst/>
            <a:rect r="r" b="b" t="t" l="l"/>
            <a:pathLst>
              <a:path h="10088505" w="12873963">
                <a:moveTo>
                  <a:pt x="0" y="10088505"/>
                </a:moveTo>
                <a:lnTo>
                  <a:pt x="12873962" y="10088505"/>
                </a:lnTo>
                <a:lnTo>
                  <a:pt x="12873962" y="0"/>
                </a:lnTo>
                <a:lnTo>
                  <a:pt x="0" y="0"/>
                </a:lnTo>
                <a:lnTo>
                  <a:pt x="0" y="10088505"/>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7506849" y="4189095"/>
            <a:ext cx="3274303" cy="934814"/>
            <a:chOff x="0" y="0"/>
            <a:chExt cx="862368" cy="246206"/>
          </a:xfrm>
        </p:grpSpPr>
        <p:sp>
          <p:nvSpPr>
            <p:cNvPr name="Freeform 13" id="13"/>
            <p:cNvSpPr/>
            <p:nvPr/>
          </p:nvSpPr>
          <p:spPr>
            <a:xfrm flipH="false" flipV="false" rot="0">
              <a:off x="0" y="0"/>
              <a:ext cx="862368" cy="246206"/>
            </a:xfrm>
            <a:custGeom>
              <a:avLst/>
              <a:gdLst/>
              <a:ahLst/>
              <a:cxnLst/>
              <a:rect r="r" b="b" t="t" l="l"/>
              <a:pathLst>
                <a:path h="246206" w="862368">
                  <a:moveTo>
                    <a:pt x="0" y="0"/>
                  </a:moveTo>
                  <a:lnTo>
                    <a:pt x="862368" y="0"/>
                  </a:lnTo>
                  <a:lnTo>
                    <a:pt x="862368" y="246206"/>
                  </a:lnTo>
                  <a:lnTo>
                    <a:pt x="0" y="246206"/>
                  </a:lnTo>
                  <a:close/>
                </a:path>
              </a:pathLst>
            </a:custGeom>
            <a:solidFill>
              <a:srgbClr val="67A33E"/>
            </a:solidFill>
          </p:spPr>
        </p:sp>
        <p:sp>
          <p:nvSpPr>
            <p:cNvPr name="TextBox 14" id="14"/>
            <p:cNvSpPr txBox="true"/>
            <p:nvPr/>
          </p:nvSpPr>
          <p:spPr>
            <a:xfrm>
              <a:off x="0" y="-38100"/>
              <a:ext cx="862368" cy="284306"/>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9688829" y="6710052"/>
            <a:ext cx="7570471" cy="2548248"/>
            <a:chOff x="0" y="0"/>
            <a:chExt cx="1993869" cy="671143"/>
          </a:xfrm>
        </p:grpSpPr>
        <p:sp>
          <p:nvSpPr>
            <p:cNvPr name="Freeform 16" id="16"/>
            <p:cNvSpPr/>
            <p:nvPr/>
          </p:nvSpPr>
          <p:spPr>
            <a:xfrm flipH="false" flipV="false" rot="0">
              <a:off x="0" y="0"/>
              <a:ext cx="1993869" cy="671143"/>
            </a:xfrm>
            <a:custGeom>
              <a:avLst/>
              <a:gdLst/>
              <a:ahLst/>
              <a:cxnLst/>
              <a:rect r="r" b="b" t="t" l="l"/>
              <a:pathLst>
                <a:path h="671143" w="1993869">
                  <a:moveTo>
                    <a:pt x="0" y="0"/>
                  </a:moveTo>
                  <a:lnTo>
                    <a:pt x="1993869" y="0"/>
                  </a:lnTo>
                  <a:lnTo>
                    <a:pt x="1993869" y="671143"/>
                  </a:lnTo>
                  <a:lnTo>
                    <a:pt x="0" y="671143"/>
                  </a:lnTo>
                  <a:close/>
                </a:path>
              </a:pathLst>
            </a:custGeom>
            <a:solidFill>
              <a:srgbClr val="2D68A5"/>
            </a:solidFill>
          </p:spPr>
        </p:sp>
        <p:sp>
          <p:nvSpPr>
            <p:cNvPr name="TextBox 17" id="17"/>
            <p:cNvSpPr txBox="true"/>
            <p:nvPr/>
          </p:nvSpPr>
          <p:spPr>
            <a:xfrm>
              <a:off x="0" y="-38100"/>
              <a:ext cx="1993869" cy="709243"/>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7506849" y="7029771"/>
            <a:ext cx="3274303" cy="934814"/>
            <a:chOff x="0" y="0"/>
            <a:chExt cx="862368" cy="246206"/>
          </a:xfrm>
        </p:grpSpPr>
        <p:sp>
          <p:nvSpPr>
            <p:cNvPr name="Freeform 19" id="19"/>
            <p:cNvSpPr/>
            <p:nvPr/>
          </p:nvSpPr>
          <p:spPr>
            <a:xfrm flipH="false" flipV="false" rot="0">
              <a:off x="0" y="0"/>
              <a:ext cx="862368" cy="246206"/>
            </a:xfrm>
            <a:custGeom>
              <a:avLst/>
              <a:gdLst/>
              <a:ahLst/>
              <a:cxnLst/>
              <a:rect r="r" b="b" t="t" l="l"/>
              <a:pathLst>
                <a:path h="246206" w="862368">
                  <a:moveTo>
                    <a:pt x="0" y="0"/>
                  </a:moveTo>
                  <a:lnTo>
                    <a:pt x="862368" y="0"/>
                  </a:lnTo>
                  <a:lnTo>
                    <a:pt x="862368" y="246206"/>
                  </a:lnTo>
                  <a:lnTo>
                    <a:pt x="0" y="246206"/>
                  </a:lnTo>
                  <a:close/>
                </a:path>
              </a:pathLst>
            </a:custGeom>
            <a:solidFill>
              <a:srgbClr val="67A33E"/>
            </a:solidFill>
          </p:spPr>
        </p:sp>
        <p:sp>
          <p:nvSpPr>
            <p:cNvPr name="TextBox 20" id="20"/>
            <p:cNvSpPr txBox="true"/>
            <p:nvPr/>
          </p:nvSpPr>
          <p:spPr>
            <a:xfrm>
              <a:off x="0" y="-38100"/>
              <a:ext cx="862368" cy="284306"/>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2397394" y="5392287"/>
            <a:ext cx="3866013" cy="386601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4817" t="0" r="-35276" b="0"/>
              </a:stretch>
            </a:blipFill>
            <a:ln w="133350" cap="sq">
              <a:solidFill>
                <a:srgbClr val="FAFDFF"/>
              </a:solidFill>
              <a:prstDash val="solid"/>
              <a:miter/>
            </a:ln>
          </p:spPr>
        </p:sp>
      </p:grpSp>
      <p:sp>
        <p:nvSpPr>
          <p:cNvPr name="Freeform 23" id="23"/>
          <p:cNvSpPr/>
          <p:nvPr/>
        </p:nvSpPr>
        <p:spPr>
          <a:xfrm flipH="false" flipV="false" rot="0">
            <a:off x="4724616" y="7687678"/>
            <a:ext cx="1980355" cy="1980355"/>
          </a:xfrm>
          <a:custGeom>
            <a:avLst/>
            <a:gdLst/>
            <a:ahLst/>
            <a:cxnLst/>
            <a:rect r="r" b="b" t="t" l="l"/>
            <a:pathLst>
              <a:path h="1980355" w="1980355">
                <a:moveTo>
                  <a:pt x="0" y="0"/>
                </a:moveTo>
                <a:lnTo>
                  <a:pt x="1980355" y="0"/>
                </a:lnTo>
                <a:lnTo>
                  <a:pt x="1980355" y="1980355"/>
                </a:lnTo>
                <a:lnTo>
                  <a:pt x="0" y="19803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4724616" y="1697986"/>
            <a:ext cx="1026382" cy="1026382"/>
          </a:xfrm>
          <a:custGeom>
            <a:avLst/>
            <a:gdLst/>
            <a:ahLst/>
            <a:cxnLst/>
            <a:rect r="r" b="b" t="t" l="l"/>
            <a:pathLst>
              <a:path h="1026382" w="1026382">
                <a:moveTo>
                  <a:pt x="0" y="0"/>
                </a:moveTo>
                <a:lnTo>
                  <a:pt x="1026382" y="0"/>
                </a:lnTo>
                <a:lnTo>
                  <a:pt x="1026382" y="1026382"/>
                </a:lnTo>
                <a:lnTo>
                  <a:pt x="0" y="10263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5" id="25"/>
          <p:cNvSpPr txBox="true"/>
          <p:nvPr/>
        </p:nvSpPr>
        <p:spPr>
          <a:xfrm rot="0">
            <a:off x="11203396" y="1538919"/>
            <a:ext cx="5324281" cy="1851660"/>
          </a:xfrm>
          <a:prstGeom prst="rect">
            <a:avLst/>
          </a:prstGeom>
        </p:spPr>
        <p:txBody>
          <a:bodyPr anchor="t" rtlCol="false" tIns="0" lIns="0" bIns="0" rIns="0">
            <a:spAutoFit/>
          </a:bodyPr>
          <a:lstStyle/>
          <a:p>
            <a:pPr algn="l">
              <a:lnSpc>
                <a:spcPts val="2940"/>
              </a:lnSpc>
            </a:pPr>
            <a:r>
              <a:rPr lang="en-US" sz="2100" spc="54">
                <a:solidFill>
                  <a:srgbClr val="FAFDFF"/>
                </a:solidFill>
                <a:latin typeface="Garet"/>
                <a:ea typeface="Garet"/>
                <a:cs typeface="Garet"/>
                <a:sym typeface="Garet"/>
              </a:rPr>
              <a:t>Çocuk oyunu olarak başlayan bu oyun kısa sürede yetişkinlerin de ilgisini çekti ve sonunda resmi kuralları olan yapılandırılmış bir spor haline geldi.</a:t>
            </a:r>
          </a:p>
        </p:txBody>
      </p:sp>
      <p:sp>
        <p:nvSpPr>
          <p:cNvPr name="TextBox 26" id="26"/>
          <p:cNvSpPr txBox="true"/>
          <p:nvPr/>
        </p:nvSpPr>
        <p:spPr>
          <a:xfrm rot="0">
            <a:off x="7855767" y="1609133"/>
            <a:ext cx="2576465" cy="365760"/>
          </a:xfrm>
          <a:prstGeom prst="rect">
            <a:avLst/>
          </a:prstGeom>
        </p:spPr>
        <p:txBody>
          <a:bodyPr anchor="t" rtlCol="false" tIns="0" lIns="0" bIns="0" rIns="0">
            <a:spAutoFit/>
          </a:bodyPr>
          <a:lstStyle/>
          <a:p>
            <a:pPr algn="ctr" marL="453390" indent="-226695" lvl="1">
              <a:lnSpc>
                <a:spcPts val="2940"/>
              </a:lnSpc>
              <a:buAutoNum type="arabicPeriod" startAt="1"/>
            </a:pPr>
            <a:r>
              <a:rPr lang="en-US" b="true" sz="2100" spc="54">
                <a:solidFill>
                  <a:srgbClr val="FAFDFF"/>
                </a:solidFill>
                <a:latin typeface="Garet Bold"/>
                <a:ea typeface="Garet Bold"/>
                <a:cs typeface="Garet Bold"/>
                <a:sym typeface="Garet Bold"/>
              </a:rPr>
              <a:t>YÜZYILDA</a:t>
            </a:r>
          </a:p>
        </p:txBody>
      </p:sp>
      <p:sp>
        <p:nvSpPr>
          <p:cNvPr name="TextBox 27" id="27"/>
          <p:cNvSpPr txBox="true"/>
          <p:nvPr/>
        </p:nvSpPr>
        <p:spPr>
          <a:xfrm rot="0">
            <a:off x="11203396" y="4379595"/>
            <a:ext cx="5508080" cy="1480185"/>
          </a:xfrm>
          <a:prstGeom prst="rect">
            <a:avLst/>
          </a:prstGeom>
        </p:spPr>
        <p:txBody>
          <a:bodyPr anchor="t" rtlCol="false" tIns="0" lIns="0" bIns="0" rIns="0">
            <a:spAutoFit/>
          </a:bodyPr>
          <a:lstStyle/>
          <a:p>
            <a:pPr algn="l">
              <a:lnSpc>
                <a:spcPts val="2940"/>
              </a:lnSpc>
            </a:pPr>
            <a:r>
              <a:rPr lang="en-US" sz="2100" spc="54">
                <a:solidFill>
                  <a:srgbClr val="FAFDFF"/>
                </a:solidFill>
                <a:latin typeface="Garet"/>
                <a:ea typeface="Garet"/>
                <a:cs typeface="Garet"/>
                <a:sym typeface="Garet"/>
              </a:rPr>
              <a:t>Kültürel alışveriş ve küresel seyahatler sayesinde kriket farklı bölgelere ulaştı ve bu bölgelerde benzersiz şekillerde benimsendi, uyarlanarak kutlandı.</a:t>
            </a:r>
          </a:p>
        </p:txBody>
      </p:sp>
      <p:sp>
        <p:nvSpPr>
          <p:cNvPr name="TextBox 28" id="28"/>
          <p:cNvSpPr txBox="true"/>
          <p:nvPr/>
        </p:nvSpPr>
        <p:spPr>
          <a:xfrm rot="0">
            <a:off x="7855767" y="4449809"/>
            <a:ext cx="2576465" cy="365760"/>
          </a:xfrm>
          <a:prstGeom prst="rect">
            <a:avLst/>
          </a:prstGeom>
        </p:spPr>
        <p:txBody>
          <a:bodyPr anchor="t" rtlCol="false" tIns="0" lIns="0" bIns="0" rIns="0">
            <a:spAutoFit/>
          </a:bodyPr>
          <a:lstStyle/>
          <a:p>
            <a:pPr algn="ctr" marL="453390" indent="-226695" lvl="1">
              <a:lnSpc>
                <a:spcPts val="2940"/>
              </a:lnSpc>
              <a:buAutoNum type="arabicPeriod" startAt="1"/>
            </a:pPr>
            <a:r>
              <a:rPr lang="en-US" b="true" sz="2100" spc="54">
                <a:solidFill>
                  <a:srgbClr val="FAFDFF"/>
                </a:solidFill>
                <a:latin typeface="Garet Bold"/>
                <a:ea typeface="Garet Bold"/>
                <a:cs typeface="Garet Bold"/>
                <a:sym typeface="Garet Bold"/>
              </a:rPr>
              <a:t>YÜZYILDA</a:t>
            </a:r>
          </a:p>
        </p:txBody>
      </p:sp>
      <p:sp>
        <p:nvSpPr>
          <p:cNvPr name="TextBox 29" id="29"/>
          <p:cNvSpPr txBox="true"/>
          <p:nvPr/>
        </p:nvSpPr>
        <p:spPr>
          <a:xfrm rot="0">
            <a:off x="11203396" y="7220271"/>
            <a:ext cx="5324281" cy="1108710"/>
          </a:xfrm>
          <a:prstGeom prst="rect">
            <a:avLst/>
          </a:prstGeom>
        </p:spPr>
        <p:txBody>
          <a:bodyPr anchor="t" rtlCol="false" tIns="0" lIns="0" bIns="0" rIns="0">
            <a:spAutoFit/>
          </a:bodyPr>
          <a:lstStyle/>
          <a:p>
            <a:pPr algn="l">
              <a:lnSpc>
                <a:spcPts val="2940"/>
              </a:lnSpc>
            </a:pPr>
            <a:r>
              <a:rPr lang="en-US" sz="2100" spc="54">
                <a:solidFill>
                  <a:srgbClr val="FAFDFF"/>
                </a:solidFill>
                <a:latin typeface="Garet"/>
                <a:ea typeface="Garet"/>
                <a:cs typeface="Garet"/>
                <a:sym typeface="Garet"/>
              </a:rPr>
              <a:t>Uluslararası maçlar düzenlenmeye başlandı ve kriket, yerel bir hobiden küresel bir spora dönüştü.</a:t>
            </a:r>
          </a:p>
        </p:txBody>
      </p:sp>
      <p:sp>
        <p:nvSpPr>
          <p:cNvPr name="TextBox 30" id="30"/>
          <p:cNvSpPr txBox="true"/>
          <p:nvPr/>
        </p:nvSpPr>
        <p:spPr>
          <a:xfrm rot="0">
            <a:off x="7855767" y="7290485"/>
            <a:ext cx="2576465" cy="365760"/>
          </a:xfrm>
          <a:prstGeom prst="rect">
            <a:avLst/>
          </a:prstGeom>
        </p:spPr>
        <p:txBody>
          <a:bodyPr anchor="t" rtlCol="false" tIns="0" lIns="0" bIns="0" rIns="0">
            <a:spAutoFit/>
          </a:bodyPr>
          <a:lstStyle/>
          <a:p>
            <a:pPr algn="ctr" marL="453390" indent="-226695" lvl="1">
              <a:lnSpc>
                <a:spcPts val="2940"/>
              </a:lnSpc>
              <a:buAutoNum type="arabicPeriod" startAt="1"/>
            </a:pPr>
            <a:r>
              <a:rPr lang="en-US" b="true" sz="2100" spc="54">
                <a:solidFill>
                  <a:srgbClr val="FAFDFF"/>
                </a:solidFill>
                <a:latin typeface="Garet Bold"/>
                <a:ea typeface="Garet Bold"/>
                <a:cs typeface="Garet Bold"/>
                <a:sym typeface="Garet Bold"/>
              </a:rPr>
              <a:t>YÜZYILDA</a:t>
            </a:r>
          </a:p>
        </p:txBody>
      </p:sp>
      <p:sp>
        <p:nvSpPr>
          <p:cNvPr name="TextBox 31" id="31"/>
          <p:cNvSpPr txBox="true"/>
          <p:nvPr/>
        </p:nvSpPr>
        <p:spPr>
          <a:xfrm rot="0">
            <a:off x="1256942" y="3312334"/>
            <a:ext cx="3467674" cy="1344168"/>
          </a:xfrm>
          <a:prstGeom prst="rect">
            <a:avLst/>
          </a:prstGeom>
        </p:spPr>
        <p:txBody>
          <a:bodyPr anchor="t" rtlCol="false" tIns="0" lIns="0" bIns="0" rIns="0">
            <a:spAutoFit/>
          </a:bodyPr>
          <a:lstStyle/>
          <a:p>
            <a:pPr algn="l">
              <a:lnSpc>
                <a:spcPts val="5436"/>
              </a:lnSpc>
            </a:pPr>
            <a:r>
              <a:rPr lang="en-US" b="true" sz="3600" spc="93">
                <a:solidFill>
                  <a:srgbClr val="FAFDFF"/>
                </a:solidFill>
                <a:latin typeface="Garet Bold"/>
                <a:ea typeface="Garet Bold"/>
                <a:cs typeface="Garet Bold"/>
                <a:sym typeface="Garet Bold"/>
              </a:rPr>
              <a:t>KRIKETIN TARIHI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AFDFF"/>
        </a:solidFill>
      </p:bgPr>
    </p:bg>
    <p:spTree>
      <p:nvGrpSpPr>
        <p:cNvPr id="1" name=""/>
        <p:cNvGrpSpPr/>
        <p:nvPr/>
      </p:nvGrpSpPr>
      <p:grpSpPr>
        <a:xfrm>
          <a:off x="0" y="0"/>
          <a:ext cx="0" cy="0"/>
          <a:chOff x="0" y="0"/>
          <a:chExt cx="0" cy="0"/>
        </a:xfrm>
      </p:grpSpPr>
      <p:grpSp>
        <p:nvGrpSpPr>
          <p:cNvPr name="Group 2" id="2"/>
          <p:cNvGrpSpPr/>
          <p:nvPr/>
        </p:nvGrpSpPr>
        <p:grpSpPr>
          <a:xfrm rot="0">
            <a:off x="0" y="0"/>
            <a:ext cx="6015203" cy="11179348"/>
            <a:chOff x="0" y="0"/>
            <a:chExt cx="1584251" cy="2944355"/>
          </a:xfrm>
        </p:grpSpPr>
        <p:sp>
          <p:nvSpPr>
            <p:cNvPr name="Freeform 3" id="3"/>
            <p:cNvSpPr/>
            <p:nvPr/>
          </p:nvSpPr>
          <p:spPr>
            <a:xfrm flipH="false" flipV="false" rot="0">
              <a:off x="0" y="0"/>
              <a:ext cx="1584251" cy="2944355"/>
            </a:xfrm>
            <a:custGeom>
              <a:avLst/>
              <a:gdLst/>
              <a:ahLst/>
              <a:cxnLst/>
              <a:rect r="r" b="b" t="t" l="l"/>
              <a:pathLst>
                <a:path h="2944355" w="1584251">
                  <a:moveTo>
                    <a:pt x="0" y="0"/>
                  </a:moveTo>
                  <a:lnTo>
                    <a:pt x="1584251" y="0"/>
                  </a:lnTo>
                  <a:lnTo>
                    <a:pt x="1584251" y="2944355"/>
                  </a:lnTo>
                  <a:lnTo>
                    <a:pt x="0" y="2944355"/>
                  </a:lnTo>
                  <a:close/>
                </a:path>
              </a:pathLst>
            </a:custGeom>
            <a:solidFill>
              <a:srgbClr val="2D68A5"/>
            </a:solidFill>
          </p:spPr>
        </p:sp>
        <p:sp>
          <p:nvSpPr>
            <p:cNvPr name="TextBox 4" id="4"/>
            <p:cNvSpPr txBox="true"/>
            <p:nvPr/>
          </p:nvSpPr>
          <p:spPr>
            <a:xfrm>
              <a:off x="0" y="-38100"/>
              <a:ext cx="1584251" cy="298245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53510" y="2502913"/>
            <a:ext cx="5747399" cy="6776512"/>
            <a:chOff x="0" y="0"/>
            <a:chExt cx="1003460" cy="1183137"/>
          </a:xfrm>
        </p:grpSpPr>
        <p:sp>
          <p:nvSpPr>
            <p:cNvPr name="Freeform 6" id="6"/>
            <p:cNvSpPr/>
            <p:nvPr/>
          </p:nvSpPr>
          <p:spPr>
            <a:xfrm flipH="false" flipV="false" rot="0">
              <a:off x="0" y="0"/>
              <a:ext cx="1003460" cy="1183137"/>
            </a:xfrm>
            <a:custGeom>
              <a:avLst/>
              <a:gdLst/>
              <a:ahLst/>
              <a:cxnLst/>
              <a:rect r="r" b="b" t="t" l="l"/>
              <a:pathLst>
                <a:path h="1183137" w="1003460">
                  <a:moveTo>
                    <a:pt x="0" y="0"/>
                  </a:moveTo>
                  <a:lnTo>
                    <a:pt x="1003460" y="0"/>
                  </a:lnTo>
                  <a:lnTo>
                    <a:pt x="1003460" y="1183137"/>
                  </a:lnTo>
                  <a:lnTo>
                    <a:pt x="0" y="1183137"/>
                  </a:lnTo>
                  <a:close/>
                </a:path>
              </a:pathLst>
            </a:custGeom>
            <a:blipFill>
              <a:blip r:embed="rId2"/>
              <a:stretch>
                <a:fillRect l="-38484" t="0" r="-38484" b="0"/>
              </a:stretch>
            </a:blipFill>
            <a:ln w="104775" cap="sq">
              <a:solidFill>
                <a:srgbClr val="D7FFA3"/>
              </a:solidFill>
              <a:prstDash val="solid"/>
              <a:miter/>
            </a:ln>
          </p:spPr>
        </p:sp>
      </p:grpSp>
      <p:sp>
        <p:nvSpPr>
          <p:cNvPr name="TextBox 7" id="7"/>
          <p:cNvSpPr txBox="true"/>
          <p:nvPr/>
        </p:nvSpPr>
        <p:spPr>
          <a:xfrm rot="0">
            <a:off x="8216856" y="2033699"/>
            <a:ext cx="7528226" cy="658368"/>
          </a:xfrm>
          <a:prstGeom prst="rect">
            <a:avLst/>
          </a:prstGeom>
        </p:spPr>
        <p:txBody>
          <a:bodyPr anchor="t" rtlCol="false" tIns="0" lIns="0" bIns="0" rIns="0">
            <a:spAutoFit/>
          </a:bodyPr>
          <a:lstStyle/>
          <a:p>
            <a:pPr algn="l">
              <a:lnSpc>
                <a:spcPts val="5436"/>
              </a:lnSpc>
            </a:pPr>
            <a:r>
              <a:rPr lang="en-US" b="true" sz="3600" spc="93">
                <a:solidFill>
                  <a:srgbClr val="FAFDFF"/>
                </a:solidFill>
                <a:latin typeface="Garet Bold"/>
                <a:ea typeface="Garet Bold"/>
                <a:cs typeface="Garet Bold"/>
                <a:sym typeface="Garet Bold"/>
              </a:rPr>
              <a:t>KRIKET NASIL OYNANIR</a:t>
            </a:r>
          </a:p>
        </p:txBody>
      </p:sp>
      <p:sp>
        <p:nvSpPr>
          <p:cNvPr name="TextBox 8" id="8"/>
          <p:cNvSpPr txBox="true"/>
          <p:nvPr/>
        </p:nvSpPr>
        <p:spPr>
          <a:xfrm rot="0">
            <a:off x="8035812" y="3108362"/>
            <a:ext cx="8091442" cy="1108710"/>
          </a:xfrm>
          <a:prstGeom prst="rect">
            <a:avLst/>
          </a:prstGeom>
        </p:spPr>
        <p:txBody>
          <a:bodyPr anchor="t" rtlCol="false" tIns="0" lIns="0" bIns="0" rIns="0">
            <a:spAutoFit/>
          </a:bodyPr>
          <a:lstStyle/>
          <a:p>
            <a:pPr algn="l">
              <a:lnSpc>
                <a:spcPts val="2940"/>
              </a:lnSpc>
            </a:pPr>
            <a:r>
              <a:rPr lang="en-US" sz="2100" spc="54">
                <a:solidFill>
                  <a:srgbClr val="2D68A5"/>
                </a:solidFill>
                <a:latin typeface="Garet"/>
                <a:ea typeface="Garet"/>
                <a:cs typeface="Garet"/>
                <a:sym typeface="Garet"/>
              </a:rPr>
              <a:t>Kriket, her biri 11 oyuncudan oluşan iki takım arasında oynanır. Oyun iki ana rolden oluşur: vuruş ve saha savunması. Her takım sırayla her iki rolü de yerine getirir.</a:t>
            </a:r>
          </a:p>
        </p:txBody>
      </p:sp>
      <p:grpSp>
        <p:nvGrpSpPr>
          <p:cNvPr name="Group 9" id="9"/>
          <p:cNvGrpSpPr/>
          <p:nvPr/>
        </p:nvGrpSpPr>
        <p:grpSpPr>
          <a:xfrm rot="0">
            <a:off x="8026877" y="5537271"/>
            <a:ext cx="4045721" cy="3494079"/>
            <a:chOff x="0" y="0"/>
            <a:chExt cx="1065540" cy="920251"/>
          </a:xfrm>
        </p:grpSpPr>
        <p:sp>
          <p:nvSpPr>
            <p:cNvPr name="Freeform 10" id="10"/>
            <p:cNvSpPr/>
            <p:nvPr/>
          </p:nvSpPr>
          <p:spPr>
            <a:xfrm flipH="false" flipV="false" rot="0">
              <a:off x="0" y="0"/>
              <a:ext cx="1065540" cy="920251"/>
            </a:xfrm>
            <a:custGeom>
              <a:avLst/>
              <a:gdLst/>
              <a:ahLst/>
              <a:cxnLst/>
              <a:rect r="r" b="b" t="t" l="l"/>
              <a:pathLst>
                <a:path h="920251" w="1065540">
                  <a:moveTo>
                    <a:pt x="0" y="0"/>
                  </a:moveTo>
                  <a:lnTo>
                    <a:pt x="1065540" y="0"/>
                  </a:lnTo>
                  <a:lnTo>
                    <a:pt x="1065540" y="920251"/>
                  </a:lnTo>
                  <a:lnTo>
                    <a:pt x="0" y="920251"/>
                  </a:lnTo>
                  <a:close/>
                </a:path>
              </a:pathLst>
            </a:custGeom>
            <a:solidFill>
              <a:srgbClr val="FAFDFF"/>
            </a:solidFill>
            <a:ln w="57150" cap="sq">
              <a:solidFill>
                <a:srgbClr val="2D68A5"/>
              </a:solidFill>
              <a:prstDash val="solid"/>
              <a:miter/>
            </a:ln>
          </p:spPr>
        </p:sp>
        <p:sp>
          <p:nvSpPr>
            <p:cNvPr name="TextBox 11" id="11"/>
            <p:cNvSpPr txBox="true"/>
            <p:nvPr/>
          </p:nvSpPr>
          <p:spPr>
            <a:xfrm>
              <a:off x="0" y="-38100"/>
              <a:ext cx="1065540" cy="958351"/>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8458956" y="6344480"/>
            <a:ext cx="3181563" cy="1851660"/>
          </a:xfrm>
          <a:prstGeom prst="rect">
            <a:avLst/>
          </a:prstGeom>
        </p:spPr>
        <p:txBody>
          <a:bodyPr anchor="t" rtlCol="false" tIns="0" lIns="0" bIns="0" rIns="0">
            <a:spAutoFit/>
          </a:bodyPr>
          <a:lstStyle/>
          <a:p>
            <a:pPr algn="ctr">
              <a:lnSpc>
                <a:spcPts val="2940"/>
              </a:lnSpc>
            </a:pPr>
            <a:r>
              <a:rPr lang="en-US" sz="2100" spc="54">
                <a:solidFill>
                  <a:srgbClr val="2D68A5"/>
                </a:solidFill>
                <a:latin typeface="Garet"/>
                <a:ea typeface="Garet"/>
                <a:cs typeface="Garet"/>
                <a:sym typeface="Garet"/>
              </a:rPr>
              <a:t>Topa vurarak ve iki set kriket direği arasında koşarak mümkün olduğunca çok sayı kazanmaya çalışır.</a:t>
            </a:r>
          </a:p>
        </p:txBody>
      </p:sp>
      <p:grpSp>
        <p:nvGrpSpPr>
          <p:cNvPr name="Group 13" id="13"/>
          <p:cNvGrpSpPr/>
          <p:nvPr/>
        </p:nvGrpSpPr>
        <p:grpSpPr>
          <a:xfrm rot="0">
            <a:off x="8458956" y="4895316"/>
            <a:ext cx="3274303" cy="934814"/>
            <a:chOff x="0" y="0"/>
            <a:chExt cx="862368" cy="246206"/>
          </a:xfrm>
        </p:grpSpPr>
        <p:sp>
          <p:nvSpPr>
            <p:cNvPr name="Freeform 14" id="14"/>
            <p:cNvSpPr/>
            <p:nvPr/>
          </p:nvSpPr>
          <p:spPr>
            <a:xfrm flipH="false" flipV="false" rot="0">
              <a:off x="0" y="0"/>
              <a:ext cx="862368" cy="246206"/>
            </a:xfrm>
            <a:custGeom>
              <a:avLst/>
              <a:gdLst/>
              <a:ahLst/>
              <a:cxnLst/>
              <a:rect r="r" b="b" t="t" l="l"/>
              <a:pathLst>
                <a:path h="246206" w="862368">
                  <a:moveTo>
                    <a:pt x="0" y="0"/>
                  </a:moveTo>
                  <a:lnTo>
                    <a:pt x="862368" y="0"/>
                  </a:lnTo>
                  <a:lnTo>
                    <a:pt x="862368" y="246206"/>
                  </a:lnTo>
                  <a:lnTo>
                    <a:pt x="0" y="246206"/>
                  </a:lnTo>
                  <a:close/>
                </a:path>
              </a:pathLst>
            </a:custGeom>
            <a:solidFill>
              <a:srgbClr val="67A33E"/>
            </a:solidFill>
          </p:spPr>
        </p:sp>
        <p:sp>
          <p:nvSpPr>
            <p:cNvPr name="TextBox 15" id="15"/>
            <p:cNvSpPr txBox="true"/>
            <p:nvPr/>
          </p:nvSpPr>
          <p:spPr>
            <a:xfrm>
              <a:off x="0" y="-38100"/>
              <a:ext cx="862368" cy="284306"/>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8807875" y="5156031"/>
            <a:ext cx="2576465" cy="365760"/>
          </a:xfrm>
          <a:prstGeom prst="rect">
            <a:avLst/>
          </a:prstGeom>
        </p:spPr>
        <p:txBody>
          <a:bodyPr anchor="t" rtlCol="false" tIns="0" lIns="0" bIns="0" rIns="0">
            <a:spAutoFit/>
          </a:bodyPr>
          <a:lstStyle/>
          <a:p>
            <a:pPr algn="ctr">
              <a:lnSpc>
                <a:spcPts val="2940"/>
              </a:lnSpc>
            </a:pPr>
            <a:r>
              <a:rPr lang="en-US" b="true" sz="2100" spc="54">
                <a:solidFill>
                  <a:srgbClr val="FAFDFF"/>
                </a:solidFill>
                <a:latin typeface="Garet Bold"/>
                <a:ea typeface="Garet Bold"/>
                <a:cs typeface="Garet Bold"/>
                <a:sym typeface="Garet Bold"/>
              </a:rPr>
              <a:t>VURUŞ TAKIMI</a:t>
            </a:r>
          </a:p>
        </p:txBody>
      </p:sp>
      <p:grpSp>
        <p:nvGrpSpPr>
          <p:cNvPr name="Group 17" id="17"/>
          <p:cNvGrpSpPr/>
          <p:nvPr/>
        </p:nvGrpSpPr>
        <p:grpSpPr>
          <a:xfrm rot="0">
            <a:off x="12420872" y="5537271"/>
            <a:ext cx="4045721" cy="3494079"/>
            <a:chOff x="0" y="0"/>
            <a:chExt cx="1065540" cy="920251"/>
          </a:xfrm>
        </p:grpSpPr>
        <p:sp>
          <p:nvSpPr>
            <p:cNvPr name="Freeform 18" id="18"/>
            <p:cNvSpPr/>
            <p:nvPr/>
          </p:nvSpPr>
          <p:spPr>
            <a:xfrm flipH="false" flipV="false" rot="0">
              <a:off x="0" y="0"/>
              <a:ext cx="1065540" cy="920251"/>
            </a:xfrm>
            <a:custGeom>
              <a:avLst/>
              <a:gdLst/>
              <a:ahLst/>
              <a:cxnLst/>
              <a:rect r="r" b="b" t="t" l="l"/>
              <a:pathLst>
                <a:path h="920251" w="1065540">
                  <a:moveTo>
                    <a:pt x="0" y="0"/>
                  </a:moveTo>
                  <a:lnTo>
                    <a:pt x="1065540" y="0"/>
                  </a:lnTo>
                  <a:lnTo>
                    <a:pt x="1065540" y="920251"/>
                  </a:lnTo>
                  <a:lnTo>
                    <a:pt x="0" y="920251"/>
                  </a:lnTo>
                  <a:close/>
                </a:path>
              </a:pathLst>
            </a:custGeom>
            <a:solidFill>
              <a:srgbClr val="2D68A5"/>
            </a:solidFill>
          </p:spPr>
        </p:sp>
        <p:sp>
          <p:nvSpPr>
            <p:cNvPr name="TextBox 19" id="19"/>
            <p:cNvSpPr txBox="true"/>
            <p:nvPr/>
          </p:nvSpPr>
          <p:spPr>
            <a:xfrm>
              <a:off x="0" y="-38100"/>
              <a:ext cx="1065540" cy="958351"/>
            </a:xfrm>
            <a:prstGeom prst="rect">
              <a:avLst/>
            </a:prstGeom>
          </p:spPr>
          <p:txBody>
            <a:bodyPr anchor="ctr" rtlCol="false" tIns="50800" lIns="50800" bIns="50800" rIns="50800"/>
            <a:lstStyle/>
            <a:p>
              <a:pPr algn="ctr">
                <a:lnSpc>
                  <a:spcPts val="2659"/>
                </a:lnSpc>
                <a:spcBef>
                  <a:spcPct val="0"/>
                </a:spcBef>
              </a:pPr>
            </a:p>
          </p:txBody>
        </p:sp>
      </p:grpSp>
      <p:sp>
        <p:nvSpPr>
          <p:cNvPr name="TextBox 20" id="20"/>
          <p:cNvSpPr txBox="true"/>
          <p:nvPr/>
        </p:nvSpPr>
        <p:spPr>
          <a:xfrm rot="0">
            <a:off x="12852951" y="6344480"/>
            <a:ext cx="3181563" cy="1851660"/>
          </a:xfrm>
          <a:prstGeom prst="rect">
            <a:avLst/>
          </a:prstGeom>
        </p:spPr>
        <p:txBody>
          <a:bodyPr anchor="t" rtlCol="false" tIns="0" lIns="0" bIns="0" rIns="0">
            <a:spAutoFit/>
          </a:bodyPr>
          <a:lstStyle/>
          <a:p>
            <a:pPr algn="ctr">
              <a:lnSpc>
                <a:spcPts val="2940"/>
              </a:lnSpc>
            </a:pPr>
            <a:r>
              <a:rPr lang="en-US" sz="2100" spc="54">
                <a:solidFill>
                  <a:srgbClr val="FAFDFF"/>
                </a:solidFill>
                <a:latin typeface="Garet"/>
                <a:ea typeface="Garet"/>
                <a:cs typeface="Garet"/>
                <a:sym typeface="Garet"/>
              </a:rPr>
              <a:t>Topu (bowling) atar ve wicketleri vurarak, topu yakalayarak vurucuları oyundan çıkarmaya çalışır.</a:t>
            </a:r>
          </a:p>
        </p:txBody>
      </p:sp>
      <p:grpSp>
        <p:nvGrpSpPr>
          <p:cNvPr name="Group 21" id="21"/>
          <p:cNvGrpSpPr/>
          <p:nvPr/>
        </p:nvGrpSpPr>
        <p:grpSpPr>
          <a:xfrm rot="0">
            <a:off x="12852951" y="4895316"/>
            <a:ext cx="3274303" cy="934814"/>
            <a:chOff x="0" y="0"/>
            <a:chExt cx="862368" cy="246206"/>
          </a:xfrm>
        </p:grpSpPr>
        <p:sp>
          <p:nvSpPr>
            <p:cNvPr name="Freeform 22" id="22"/>
            <p:cNvSpPr/>
            <p:nvPr/>
          </p:nvSpPr>
          <p:spPr>
            <a:xfrm flipH="false" flipV="false" rot="0">
              <a:off x="0" y="0"/>
              <a:ext cx="862368" cy="246206"/>
            </a:xfrm>
            <a:custGeom>
              <a:avLst/>
              <a:gdLst/>
              <a:ahLst/>
              <a:cxnLst/>
              <a:rect r="r" b="b" t="t" l="l"/>
              <a:pathLst>
                <a:path h="246206" w="862368">
                  <a:moveTo>
                    <a:pt x="0" y="0"/>
                  </a:moveTo>
                  <a:lnTo>
                    <a:pt x="862368" y="0"/>
                  </a:lnTo>
                  <a:lnTo>
                    <a:pt x="862368" y="246206"/>
                  </a:lnTo>
                  <a:lnTo>
                    <a:pt x="0" y="246206"/>
                  </a:lnTo>
                  <a:close/>
                </a:path>
              </a:pathLst>
            </a:custGeom>
            <a:solidFill>
              <a:srgbClr val="67A33E"/>
            </a:solidFill>
          </p:spPr>
        </p:sp>
        <p:sp>
          <p:nvSpPr>
            <p:cNvPr name="TextBox 23" id="23"/>
            <p:cNvSpPr txBox="true"/>
            <p:nvPr/>
          </p:nvSpPr>
          <p:spPr>
            <a:xfrm>
              <a:off x="0" y="-38100"/>
              <a:ext cx="862368" cy="284306"/>
            </a:xfrm>
            <a:prstGeom prst="rect">
              <a:avLst/>
            </a:prstGeom>
          </p:spPr>
          <p:txBody>
            <a:bodyPr anchor="ctr" rtlCol="false" tIns="50800" lIns="50800" bIns="50800" rIns="50800"/>
            <a:lstStyle/>
            <a:p>
              <a:pPr algn="ctr">
                <a:lnSpc>
                  <a:spcPts val="2659"/>
                </a:lnSpc>
                <a:spcBef>
                  <a:spcPct val="0"/>
                </a:spcBef>
              </a:pPr>
            </a:p>
          </p:txBody>
        </p:sp>
      </p:grpSp>
      <p:sp>
        <p:nvSpPr>
          <p:cNvPr name="TextBox 24" id="24"/>
          <p:cNvSpPr txBox="true"/>
          <p:nvPr/>
        </p:nvSpPr>
        <p:spPr>
          <a:xfrm rot="0">
            <a:off x="13201870" y="5156031"/>
            <a:ext cx="2576465" cy="365760"/>
          </a:xfrm>
          <a:prstGeom prst="rect">
            <a:avLst/>
          </a:prstGeom>
        </p:spPr>
        <p:txBody>
          <a:bodyPr anchor="t" rtlCol="false" tIns="0" lIns="0" bIns="0" rIns="0">
            <a:spAutoFit/>
          </a:bodyPr>
          <a:lstStyle/>
          <a:p>
            <a:pPr algn="ctr">
              <a:lnSpc>
                <a:spcPts val="2940"/>
              </a:lnSpc>
            </a:pPr>
            <a:r>
              <a:rPr lang="en-US" b="true" sz="2100" spc="54">
                <a:solidFill>
                  <a:srgbClr val="FAFDFF"/>
                </a:solidFill>
                <a:latin typeface="Garet Bold"/>
                <a:ea typeface="Garet Bold"/>
                <a:cs typeface="Garet Bold"/>
                <a:sym typeface="Garet Bold"/>
              </a:rPr>
              <a:t>SAHA TAKIMI</a:t>
            </a:r>
          </a:p>
        </p:txBody>
      </p:sp>
      <p:sp>
        <p:nvSpPr>
          <p:cNvPr name="Freeform 25" id="25"/>
          <p:cNvSpPr/>
          <p:nvPr/>
        </p:nvSpPr>
        <p:spPr>
          <a:xfrm flipH="false" flipV="false" rot="0">
            <a:off x="-3408735" y="6541335"/>
            <a:ext cx="6817470" cy="6817470"/>
          </a:xfrm>
          <a:custGeom>
            <a:avLst/>
            <a:gdLst/>
            <a:ahLst/>
            <a:cxnLst/>
            <a:rect r="r" b="b" t="t" l="l"/>
            <a:pathLst>
              <a:path h="6817470" w="6817470">
                <a:moveTo>
                  <a:pt x="0" y="0"/>
                </a:moveTo>
                <a:lnTo>
                  <a:pt x="6817470" y="0"/>
                </a:lnTo>
                <a:lnTo>
                  <a:pt x="6817470" y="6817470"/>
                </a:lnTo>
                <a:lnTo>
                  <a:pt x="0" y="68174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7170323">
            <a:off x="16604358" y="-1273901"/>
            <a:ext cx="2057400" cy="4114800"/>
          </a:xfrm>
          <a:custGeom>
            <a:avLst/>
            <a:gdLst/>
            <a:ahLst/>
            <a:cxnLst/>
            <a:rect r="r" b="b" t="t" l="l"/>
            <a:pathLst>
              <a:path h="4114800" w="2057400">
                <a:moveTo>
                  <a:pt x="0" y="0"/>
                </a:moveTo>
                <a:lnTo>
                  <a:pt x="2057400" y="0"/>
                </a:lnTo>
                <a:lnTo>
                  <a:pt x="20574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FDFF"/>
        </a:solidFill>
      </p:bgPr>
    </p:bg>
    <p:spTree>
      <p:nvGrpSpPr>
        <p:cNvPr id="1" name=""/>
        <p:cNvGrpSpPr/>
        <p:nvPr/>
      </p:nvGrpSpPr>
      <p:grpSpPr>
        <a:xfrm>
          <a:off x="0" y="0"/>
          <a:ext cx="0" cy="0"/>
          <a:chOff x="0" y="0"/>
          <a:chExt cx="0" cy="0"/>
        </a:xfrm>
      </p:grpSpPr>
      <p:sp>
        <p:nvSpPr>
          <p:cNvPr name="Freeform 2" id="2"/>
          <p:cNvSpPr/>
          <p:nvPr/>
        </p:nvSpPr>
        <p:spPr>
          <a:xfrm flipH="false" flipV="false" rot="0">
            <a:off x="8901310" y="-1526947"/>
            <a:ext cx="3700171" cy="3700171"/>
          </a:xfrm>
          <a:custGeom>
            <a:avLst/>
            <a:gdLst/>
            <a:ahLst/>
            <a:cxnLst/>
            <a:rect r="r" b="b" t="t" l="l"/>
            <a:pathLst>
              <a:path h="3700171" w="3700171">
                <a:moveTo>
                  <a:pt x="0" y="0"/>
                </a:moveTo>
                <a:lnTo>
                  <a:pt x="3700171" y="0"/>
                </a:lnTo>
                <a:lnTo>
                  <a:pt x="3700171" y="3700171"/>
                </a:lnTo>
                <a:lnTo>
                  <a:pt x="0" y="3700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23950" y="6971444"/>
            <a:ext cx="1992503" cy="1992503"/>
            <a:chOff x="0" y="0"/>
            <a:chExt cx="433369" cy="433369"/>
          </a:xfrm>
        </p:grpSpPr>
        <p:sp>
          <p:nvSpPr>
            <p:cNvPr name="Freeform 4" id="4"/>
            <p:cNvSpPr/>
            <p:nvPr/>
          </p:nvSpPr>
          <p:spPr>
            <a:xfrm flipH="false" flipV="false" rot="0">
              <a:off x="0" y="0"/>
              <a:ext cx="433369" cy="433369"/>
            </a:xfrm>
            <a:custGeom>
              <a:avLst/>
              <a:gdLst/>
              <a:ahLst/>
              <a:cxnLst/>
              <a:rect r="r" b="b" t="t" l="l"/>
              <a:pathLst>
                <a:path h="433369" w="433369">
                  <a:moveTo>
                    <a:pt x="0" y="0"/>
                  </a:moveTo>
                  <a:lnTo>
                    <a:pt x="433369" y="0"/>
                  </a:lnTo>
                  <a:lnTo>
                    <a:pt x="433369" y="433369"/>
                  </a:lnTo>
                  <a:lnTo>
                    <a:pt x="0" y="433369"/>
                  </a:lnTo>
                  <a:close/>
                </a:path>
              </a:pathLst>
            </a:custGeom>
            <a:solidFill>
              <a:srgbClr val="2D68A5"/>
            </a:solidFill>
          </p:spPr>
        </p:sp>
        <p:sp>
          <p:nvSpPr>
            <p:cNvPr name="TextBox 5" id="5"/>
            <p:cNvSpPr txBox="true"/>
            <p:nvPr/>
          </p:nvSpPr>
          <p:spPr>
            <a:xfrm>
              <a:off x="0" y="-47625"/>
              <a:ext cx="433369" cy="480994"/>
            </a:xfrm>
            <a:prstGeom prst="rect">
              <a:avLst/>
            </a:prstGeom>
          </p:spPr>
          <p:txBody>
            <a:bodyPr anchor="ctr" rtlCol="false" tIns="50800" lIns="50800" bIns="50800" rIns="50800"/>
            <a:lstStyle/>
            <a:p>
              <a:pPr algn="ctr">
                <a:lnSpc>
                  <a:spcPts val="2940"/>
                </a:lnSpc>
              </a:pPr>
            </a:p>
          </p:txBody>
        </p:sp>
      </p:grpSp>
      <p:grpSp>
        <p:nvGrpSpPr>
          <p:cNvPr name="Group 6" id="6"/>
          <p:cNvGrpSpPr/>
          <p:nvPr/>
        </p:nvGrpSpPr>
        <p:grpSpPr>
          <a:xfrm rot="0">
            <a:off x="1123950" y="4298274"/>
            <a:ext cx="1992503" cy="1992503"/>
            <a:chOff x="0" y="0"/>
            <a:chExt cx="433369" cy="433369"/>
          </a:xfrm>
        </p:grpSpPr>
        <p:sp>
          <p:nvSpPr>
            <p:cNvPr name="Freeform 7" id="7"/>
            <p:cNvSpPr/>
            <p:nvPr/>
          </p:nvSpPr>
          <p:spPr>
            <a:xfrm flipH="false" flipV="false" rot="0">
              <a:off x="0" y="0"/>
              <a:ext cx="433369" cy="433369"/>
            </a:xfrm>
            <a:custGeom>
              <a:avLst/>
              <a:gdLst/>
              <a:ahLst/>
              <a:cxnLst/>
              <a:rect r="r" b="b" t="t" l="l"/>
              <a:pathLst>
                <a:path h="433369" w="433369">
                  <a:moveTo>
                    <a:pt x="0" y="0"/>
                  </a:moveTo>
                  <a:lnTo>
                    <a:pt x="433369" y="0"/>
                  </a:lnTo>
                  <a:lnTo>
                    <a:pt x="433369" y="433369"/>
                  </a:lnTo>
                  <a:lnTo>
                    <a:pt x="0" y="433369"/>
                  </a:lnTo>
                  <a:close/>
                </a:path>
              </a:pathLst>
            </a:custGeom>
            <a:solidFill>
              <a:srgbClr val="2D68A5"/>
            </a:solidFill>
          </p:spPr>
        </p:sp>
        <p:sp>
          <p:nvSpPr>
            <p:cNvPr name="TextBox 8" id="8"/>
            <p:cNvSpPr txBox="true"/>
            <p:nvPr/>
          </p:nvSpPr>
          <p:spPr>
            <a:xfrm>
              <a:off x="0" y="-47625"/>
              <a:ext cx="433369" cy="480994"/>
            </a:xfrm>
            <a:prstGeom prst="rect">
              <a:avLst/>
            </a:prstGeom>
          </p:spPr>
          <p:txBody>
            <a:bodyPr anchor="ctr" rtlCol="false" tIns="50800" lIns="50800" bIns="50800" rIns="50800"/>
            <a:lstStyle/>
            <a:p>
              <a:pPr algn="ctr">
                <a:lnSpc>
                  <a:spcPts val="2940"/>
                </a:lnSpc>
              </a:pPr>
            </a:p>
          </p:txBody>
        </p:sp>
      </p:grpSp>
      <p:grpSp>
        <p:nvGrpSpPr>
          <p:cNvPr name="Group 9" id="9"/>
          <p:cNvGrpSpPr/>
          <p:nvPr/>
        </p:nvGrpSpPr>
        <p:grpSpPr>
          <a:xfrm rot="0">
            <a:off x="9535059" y="6971444"/>
            <a:ext cx="1992503" cy="1992503"/>
            <a:chOff x="0" y="0"/>
            <a:chExt cx="433369" cy="433369"/>
          </a:xfrm>
        </p:grpSpPr>
        <p:sp>
          <p:nvSpPr>
            <p:cNvPr name="Freeform 10" id="10"/>
            <p:cNvSpPr/>
            <p:nvPr/>
          </p:nvSpPr>
          <p:spPr>
            <a:xfrm flipH="false" flipV="false" rot="0">
              <a:off x="0" y="0"/>
              <a:ext cx="433369" cy="433369"/>
            </a:xfrm>
            <a:custGeom>
              <a:avLst/>
              <a:gdLst/>
              <a:ahLst/>
              <a:cxnLst/>
              <a:rect r="r" b="b" t="t" l="l"/>
              <a:pathLst>
                <a:path h="433369" w="433369">
                  <a:moveTo>
                    <a:pt x="0" y="0"/>
                  </a:moveTo>
                  <a:lnTo>
                    <a:pt x="433369" y="0"/>
                  </a:lnTo>
                  <a:lnTo>
                    <a:pt x="433369" y="433369"/>
                  </a:lnTo>
                  <a:lnTo>
                    <a:pt x="0" y="433369"/>
                  </a:lnTo>
                  <a:close/>
                </a:path>
              </a:pathLst>
            </a:custGeom>
            <a:solidFill>
              <a:srgbClr val="2D68A5"/>
            </a:solidFill>
          </p:spPr>
        </p:sp>
        <p:sp>
          <p:nvSpPr>
            <p:cNvPr name="TextBox 11" id="11"/>
            <p:cNvSpPr txBox="true"/>
            <p:nvPr/>
          </p:nvSpPr>
          <p:spPr>
            <a:xfrm>
              <a:off x="0" y="-47625"/>
              <a:ext cx="433369" cy="480994"/>
            </a:xfrm>
            <a:prstGeom prst="rect">
              <a:avLst/>
            </a:prstGeom>
          </p:spPr>
          <p:txBody>
            <a:bodyPr anchor="ctr" rtlCol="false" tIns="50800" lIns="50800" bIns="50800" rIns="50800"/>
            <a:lstStyle/>
            <a:p>
              <a:pPr algn="ctr">
                <a:lnSpc>
                  <a:spcPts val="2940"/>
                </a:lnSpc>
              </a:pPr>
            </a:p>
          </p:txBody>
        </p:sp>
      </p:grpSp>
      <p:grpSp>
        <p:nvGrpSpPr>
          <p:cNvPr name="Group 12" id="12"/>
          <p:cNvGrpSpPr/>
          <p:nvPr/>
        </p:nvGrpSpPr>
        <p:grpSpPr>
          <a:xfrm rot="0">
            <a:off x="9535059" y="4298274"/>
            <a:ext cx="1992503" cy="1992503"/>
            <a:chOff x="0" y="0"/>
            <a:chExt cx="433369" cy="433369"/>
          </a:xfrm>
        </p:grpSpPr>
        <p:sp>
          <p:nvSpPr>
            <p:cNvPr name="Freeform 13" id="13"/>
            <p:cNvSpPr/>
            <p:nvPr/>
          </p:nvSpPr>
          <p:spPr>
            <a:xfrm flipH="false" flipV="false" rot="0">
              <a:off x="0" y="0"/>
              <a:ext cx="433369" cy="433369"/>
            </a:xfrm>
            <a:custGeom>
              <a:avLst/>
              <a:gdLst/>
              <a:ahLst/>
              <a:cxnLst/>
              <a:rect r="r" b="b" t="t" l="l"/>
              <a:pathLst>
                <a:path h="433369" w="433369">
                  <a:moveTo>
                    <a:pt x="0" y="0"/>
                  </a:moveTo>
                  <a:lnTo>
                    <a:pt x="433369" y="0"/>
                  </a:lnTo>
                  <a:lnTo>
                    <a:pt x="433369" y="433369"/>
                  </a:lnTo>
                  <a:lnTo>
                    <a:pt x="0" y="433369"/>
                  </a:lnTo>
                  <a:close/>
                </a:path>
              </a:pathLst>
            </a:custGeom>
            <a:solidFill>
              <a:srgbClr val="2D68A5"/>
            </a:solidFill>
          </p:spPr>
        </p:sp>
        <p:sp>
          <p:nvSpPr>
            <p:cNvPr name="TextBox 14" id="14"/>
            <p:cNvSpPr txBox="true"/>
            <p:nvPr/>
          </p:nvSpPr>
          <p:spPr>
            <a:xfrm>
              <a:off x="0" y="-47625"/>
              <a:ext cx="433369" cy="480994"/>
            </a:xfrm>
            <a:prstGeom prst="rect">
              <a:avLst/>
            </a:prstGeom>
          </p:spPr>
          <p:txBody>
            <a:bodyPr anchor="ctr" rtlCol="false" tIns="50800" lIns="50800" bIns="50800" rIns="50800"/>
            <a:lstStyle/>
            <a:p>
              <a:pPr algn="ctr">
                <a:lnSpc>
                  <a:spcPts val="2940"/>
                </a:lnSpc>
              </a:pPr>
            </a:p>
          </p:txBody>
        </p:sp>
      </p:grpSp>
      <p:sp>
        <p:nvSpPr>
          <p:cNvPr name="Freeform 15" id="15"/>
          <p:cNvSpPr/>
          <p:nvPr/>
        </p:nvSpPr>
        <p:spPr>
          <a:xfrm flipH="false" flipV="false" rot="0">
            <a:off x="1429946" y="4689611"/>
            <a:ext cx="1380510" cy="1209828"/>
          </a:xfrm>
          <a:custGeom>
            <a:avLst/>
            <a:gdLst/>
            <a:ahLst/>
            <a:cxnLst/>
            <a:rect r="r" b="b" t="t" l="l"/>
            <a:pathLst>
              <a:path h="1209828" w="1380510">
                <a:moveTo>
                  <a:pt x="0" y="0"/>
                </a:moveTo>
                <a:lnTo>
                  <a:pt x="1380510" y="0"/>
                </a:lnTo>
                <a:lnTo>
                  <a:pt x="1380510" y="1209829"/>
                </a:lnTo>
                <a:lnTo>
                  <a:pt x="0" y="1209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0015727" y="7192911"/>
            <a:ext cx="1031166" cy="1549567"/>
          </a:xfrm>
          <a:custGeom>
            <a:avLst/>
            <a:gdLst/>
            <a:ahLst/>
            <a:cxnLst/>
            <a:rect r="r" b="b" t="t" l="l"/>
            <a:pathLst>
              <a:path h="1549567" w="1031166">
                <a:moveTo>
                  <a:pt x="0" y="0"/>
                </a:moveTo>
                <a:lnTo>
                  <a:pt x="1031166" y="0"/>
                </a:lnTo>
                <a:lnTo>
                  <a:pt x="1031166" y="1549567"/>
                </a:lnTo>
                <a:lnTo>
                  <a:pt x="0" y="15495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0065996" y="4581650"/>
            <a:ext cx="930627" cy="1425752"/>
          </a:xfrm>
          <a:custGeom>
            <a:avLst/>
            <a:gdLst/>
            <a:ahLst/>
            <a:cxnLst/>
            <a:rect r="r" b="b" t="t" l="l"/>
            <a:pathLst>
              <a:path h="1425752" w="930627">
                <a:moveTo>
                  <a:pt x="0" y="0"/>
                </a:moveTo>
                <a:lnTo>
                  <a:pt x="930628" y="0"/>
                </a:lnTo>
                <a:lnTo>
                  <a:pt x="930628" y="1425752"/>
                </a:lnTo>
                <a:lnTo>
                  <a:pt x="0" y="14257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1415604" y="7278471"/>
            <a:ext cx="1409194" cy="1378448"/>
          </a:xfrm>
          <a:custGeom>
            <a:avLst/>
            <a:gdLst/>
            <a:ahLst/>
            <a:cxnLst/>
            <a:rect r="r" b="b" t="t" l="l"/>
            <a:pathLst>
              <a:path h="1378448" w="1409194">
                <a:moveTo>
                  <a:pt x="0" y="0"/>
                </a:moveTo>
                <a:lnTo>
                  <a:pt x="1409194" y="0"/>
                </a:lnTo>
                <a:lnTo>
                  <a:pt x="1409194" y="1378448"/>
                </a:lnTo>
                <a:lnTo>
                  <a:pt x="0" y="13784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9" id="19"/>
          <p:cNvSpPr txBox="true"/>
          <p:nvPr/>
        </p:nvSpPr>
        <p:spPr>
          <a:xfrm rot="0">
            <a:off x="1262420" y="1786890"/>
            <a:ext cx="6583867" cy="1344168"/>
          </a:xfrm>
          <a:prstGeom prst="rect">
            <a:avLst/>
          </a:prstGeom>
        </p:spPr>
        <p:txBody>
          <a:bodyPr anchor="t" rtlCol="false" tIns="0" lIns="0" bIns="0" rIns="0">
            <a:spAutoFit/>
          </a:bodyPr>
          <a:lstStyle/>
          <a:p>
            <a:pPr algn="l">
              <a:lnSpc>
                <a:spcPts val="5436"/>
              </a:lnSpc>
            </a:pPr>
            <a:r>
              <a:rPr lang="en-US" b="true" sz="3600" spc="93">
                <a:solidFill>
                  <a:srgbClr val="FAFDFF"/>
                </a:solidFill>
                <a:latin typeface="Garet Bold"/>
                <a:ea typeface="Garet Bold"/>
                <a:cs typeface="Garet Bold"/>
                <a:sym typeface="Garet Bold"/>
              </a:rPr>
              <a:t>BILMENIZ GEREKEN TEMEL KURALLAR</a:t>
            </a:r>
          </a:p>
        </p:txBody>
      </p:sp>
      <p:sp>
        <p:nvSpPr>
          <p:cNvPr name="TextBox 20" id="20"/>
          <p:cNvSpPr txBox="true"/>
          <p:nvPr/>
        </p:nvSpPr>
        <p:spPr>
          <a:xfrm rot="0">
            <a:off x="1028700" y="3294339"/>
            <a:ext cx="8360384" cy="737235"/>
          </a:xfrm>
          <a:prstGeom prst="rect">
            <a:avLst/>
          </a:prstGeom>
        </p:spPr>
        <p:txBody>
          <a:bodyPr anchor="t" rtlCol="false" tIns="0" lIns="0" bIns="0" rIns="0">
            <a:spAutoFit/>
          </a:bodyPr>
          <a:lstStyle/>
          <a:p>
            <a:pPr algn="l">
              <a:lnSpc>
                <a:spcPts val="2940"/>
              </a:lnSpc>
            </a:pPr>
            <a:r>
              <a:rPr lang="en-US" sz="2100" spc="54">
                <a:solidFill>
                  <a:srgbClr val="2D68A5"/>
                </a:solidFill>
                <a:latin typeface="Garet"/>
                <a:ea typeface="Garet"/>
                <a:cs typeface="Garet"/>
                <a:sym typeface="Garet"/>
              </a:rPr>
              <a:t>Kriket ilk bakışta karmaşık görünebilir, ancak oyunun akışını yönlendiren birkaç basit kurala dayanır:</a:t>
            </a:r>
          </a:p>
        </p:txBody>
      </p:sp>
      <p:sp>
        <p:nvSpPr>
          <p:cNvPr name="TextBox 21" id="21"/>
          <p:cNvSpPr txBox="true"/>
          <p:nvPr/>
        </p:nvSpPr>
        <p:spPr>
          <a:xfrm rot="0">
            <a:off x="3502606" y="7508654"/>
            <a:ext cx="5042548" cy="1480185"/>
          </a:xfrm>
          <a:prstGeom prst="rect">
            <a:avLst/>
          </a:prstGeom>
        </p:spPr>
        <p:txBody>
          <a:bodyPr anchor="t" rtlCol="false" tIns="0" lIns="0" bIns="0" rIns="0">
            <a:spAutoFit/>
          </a:bodyPr>
          <a:lstStyle/>
          <a:p>
            <a:pPr algn="l">
              <a:lnSpc>
                <a:spcPts val="2940"/>
              </a:lnSpc>
            </a:pPr>
            <a:r>
              <a:rPr lang="en-US" sz="2100" spc="54">
                <a:solidFill>
                  <a:srgbClr val="2D68A5"/>
                </a:solidFill>
                <a:latin typeface="Garet"/>
                <a:ea typeface="Garet"/>
                <a:cs typeface="Garet"/>
                <a:sym typeface="Garet"/>
              </a:rPr>
              <a:t>Scored when batters run between the wickets or hit the ball to the boundary (4 or 6 points depending on how it lands).</a:t>
            </a:r>
          </a:p>
        </p:txBody>
      </p:sp>
      <p:sp>
        <p:nvSpPr>
          <p:cNvPr name="TextBox 22" id="22"/>
          <p:cNvSpPr txBox="true"/>
          <p:nvPr/>
        </p:nvSpPr>
        <p:spPr>
          <a:xfrm rot="0">
            <a:off x="3502606" y="6923819"/>
            <a:ext cx="1956108" cy="365760"/>
          </a:xfrm>
          <a:prstGeom prst="rect">
            <a:avLst/>
          </a:prstGeom>
        </p:spPr>
        <p:txBody>
          <a:bodyPr anchor="t" rtlCol="false" tIns="0" lIns="0" bIns="0" rIns="0">
            <a:spAutoFit/>
          </a:bodyPr>
          <a:lstStyle/>
          <a:p>
            <a:pPr algn="l">
              <a:lnSpc>
                <a:spcPts val="2940"/>
              </a:lnSpc>
            </a:pPr>
            <a:r>
              <a:rPr lang="en-US" b="true" sz="2100" spc="54">
                <a:solidFill>
                  <a:srgbClr val="67A33E"/>
                </a:solidFill>
                <a:latin typeface="Garet Bold"/>
                <a:ea typeface="Garet Bold"/>
                <a:cs typeface="Garet Bold"/>
                <a:sym typeface="Garet Bold"/>
              </a:rPr>
              <a:t>RUN</a:t>
            </a:r>
          </a:p>
        </p:txBody>
      </p:sp>
      <p:sp>
        <p:nvSpPr>
          <p:cNvPr name="TextBox 23" id="23"/>
          <p:cNvSpPr txBox="true"/>
          <p:nvPr/>
        </p:nvSpPr>
        <p:spPr>
          <a:xfrm rot="0">
            <a:off x="11844256" y="7508654"/>
            <a:ext cx="5042548" cy="1851660"/>
          </a:xfrm>
          <a:prstGeom prst="rect">
            <a:avLst/>
          </a:prstGeom>
        </p:spPr>
        <p:txBody>
          <a:bodyPr anchor="t" rtlCol="false" tIns="0" lIns="0" bIns="0" rIns="0">
            <a:spAutoFit/>
          </a:bodyPr>
          <a:lstStyle/>
          <a:p>
            <a:pPr algn="l">
              <a:lnSpc>
                <a:spcPts val="2940"/>
              </a:lnSpc>
            </a:pPr>
            <a:r>
              <a:rPr lang="en-US" sz="2100" spc="54">
                <a:solidFill>
                  <a:srgbClr val="2D68A5"/>
                </a:solidFill>
                <a:latin typeface="Garet"/>
                <a:ea typeface="Garet"/>
                <a:cs typeface="Garet"/>
                <a:sym typeface="Garet"/>
              </a:rPr>
              <a:t>Saha takımı, topu stump'lara vurarak, havada topu yakalayarak veya diğer yasal yöntemlerle vurucuları oyundan çıkarmayı amaçlar.</a:t>
            </a:r>
          </a:p>
        </p:txBody>
      </p:sp>
      <p:sp>
        <p:nvSpPr>
          <p:cNvPr name="TextBox 24" id="24"/>
          <p:cNvSpPr txBox="true"/>
          <p:nvPr/>
        </p:nvSpPr>
        <p:spPr>
          <a:xfrm rot="0">
            <a:off x="11844256" y="6923819"/>
            <a:ext cx="2770620" cy="365760"/>
          </a:xfrm>
          <a:prstGeom prst="rect">
            <a:avLst/>
          </a:prstGeom>
        </p:spPr>
        <p:txBody>
          <a:bodyPr anchor="t" rtlCol="false" tIns="0" lIns="0" bIns="0" rIns="0">
            <a:spAutoFit/>
          </a:bodyPr>
          <a:lstStyle/>
          <a:p>
            <a:pPr algn="l">
              <a:lnSpc>
                <a:spcPts val="2940"/>
              </a:lnSpc>
            </a:pPr>
            <a:r>
              <a:rPr lang="en-US" b="true" sz="2100" spc="54">
                <a:solidFill>
                  <a:srgbClr val="67A33E"/>
                </a:solidFill>
                <a:latin typeface="Garet Bold"/>
                <a:ea typeface="Garet Bold"/>
                <a:cs typeface="Garet Bold"/>
                <a:sym typeface="Garet Bold"/>
              </a:rPr>
              <a:t>WICKETS</a:t>
            </a:r>
          </a:p>
        </p:txBody>
      </p:sp>
      <p:sp>
        <p:nvSpPr>
          <p:cNvPr name="TextBox 25" id="25"/>
          <p:cNvSpPr txBox="true"/>
          <p:nvPr/>
        </p:nvSpPr>
        <p:spPr>
          <a:xfrm rot="0">
            <a:off x="3502606" y="4810592"/>
            <a:ext cx="5398704" cy="1108710"/>
          </a:xfrm>
          <a:prstGeom prst="rect">
            <a:avLst/>
          </a:prstGeom>
        </p:spPr>
        <p:txBody>
          <a:bodyPr anchor="t" rtlCol="false" tIns="0" lIns="0" bIns="0" rIns="0">
            <a:spAutoFit/>
          </a:bodyPr>
          <a:lstStyle/>
          <a:p>
            <a:pPr algn="l">
              <a:lnSpc>
                <a:spcPts val="2940"/>
              </a:lnSpc>
            </a:pPr>
            <a:r>
              <a:rPr lang="en-US" sz="2100" spc="54">
                <a:solidFill>
                  <a:srgbClr val="2D68A5"/>
                </a:solidFill>
                <a:latin typeface="Garet"/>
                <a:ea typeface="Garet"/>
                <a:cs typeface="Garet"/>
                <a:sym typeface="Garet"/>
              </a:rPr>
              <a:t>Bir</a:t>
            </a:r>
            <a:r>
              <a:rPr lang="en-US" sz="2100" spc="54">
                <a:solidFill>
                  <a:srgbClr val="2D68A5"/>
                </a:solidFill>
                <a:latin typeface="Garet"/>
                <a:ea typeface="Garet"/>
                <a:cs typeface="Garet"/>
                <a:sym typeface="Garet"/>
              </a:rPr>
              <a:t> over, bir oyuncu tarafından atılan 6 yasal atıştan oluşur ve ardından başka bir atıcı karşı uçtan devralır.</a:t>
            </a:r>
          </a:p>
        </p:txBody>
      </p:sp>
      <p:sp>
        <p:nvSpPr>
          <p:cNvPr name="TextBox 26" id="26"/>
          <p:cNvSpPr txBox="true"/>
          <p:nvPr/>
        </p:nvSpPr>
        <p:spPr>
          <a:xfrm rot="0">
            <a:off x="3502606" y="4250649"/>
            <a:ext cx="1956108" cy="365760"/>
          </a:xfrm>
          <a:prstGeom prst="rect">
            <a:avLst/>
          </a:prstGeom>
        </p:spPr>
        <p:txBody>
          <a:bodyPr anchor="t" rtlCol="false" tIns="0" lIns="0" bIns="0" rIns="0">
            <a:spAutoFit/>
          </a:bodyPr>
          <a:lstStyle/>
          <a:p>
            <a:pPr algn="l">
              <a:lnSpc>
                <a:spcPts val="2940"/>
              </a:lnSpc>
            </a:pPr>
            <a:r>
              <a:rPr lang="en-US" b="true" sz="2100" spc="54">
                <a:solidFill>
                  <a:srgbClr val="67A33E"/>
                </a:solidFill>
                <a:latin typeface="Garet Bold"/>
                <a:ea typeface="Garet Bold"/>
                <a:cs typeface="Garet Bold"/>
                <a:sym typeface="Garet Bold"/>
              </a:rPr>
              <a:t>FAZLALIKLAR</a:t>
            </a:r>
          </a:p>
        </p:txBody>
      </p:sp>
      <p:sp>
        <p:nvSpPr>
          <p:cNvPr name="TextBox 27" id="27"/>
          <p:cNvSpPr txBox="true"/>
          <p:nvPr/>
        </p:nvSpPr>
        <p:spPr>
          <a:xfrm rot="0">
            <a:off x="11844256" y="4810592"/>
            <a:ext cx="5042548" cy="1480185"/>
          </a:xfrm>
          <a:prstGeom prst="rect">
            <a:avLst/>
          </a:prstGeom>
        </p:spPr>
        <p:txBody>
          <a:bodyPr anchor="t" rtlCol="false" tIns="0" lIns="0" bIns="0" rIns="0">
            <a:spAutoFit/>
          </a:bodyPr>
          <a:lstStyle/>
          <a:p>
            <a:pPr algn="l">
              <a:lnSpc>
                <a:spcPts val="2940"/>
              </a:lnSpc>
            </a:pPr>
            <a:r>
              <a:rPr lang="en-US" sz="2100" spc="54">
                <a:solidFill>
                  <a:srgbClr val="2D68A5"/>
                </a:solidFill>
                <a:latin typeface="Garet"/>
                <a:ea typeface="Garet"/>
                <a:cs typeface="Garet"/>
                <a:sym typeface="Garet"/>
              </a:rPr>
              <a:t>Oyunun kurallara uygun şekilde oynanmasını sağlayan yetkililer. Oyundan çıkarma, sınırlar ve diğer önemli kararları onlar verir.</a:t>
            </a:r>
          </a:p>
        </p:txBody>
      </p:sp>
      <p:sp>
        <p:nvSpPr>
          <p:cNvPr name="TextBox 28" id="28"/>
          <p:cNvSpPr txBox="true"/>
          <p:nvPr/>
        </p:nvSpPr>
        <p:spPr>
          <a:xfrm rot="0">
            <a:off x="11844256" y="4250649"/>
            <a:ext cx="2841447" cy="365760"/>
          </a:xfrm>
          <a:prstGeom prst="rect">
            <a:avLst/>
          </a:prstGeom>
        </p:spPr>
        <p:txBody>
          <a:bodyPr anchor="t" rtlCol="false" tIns="0" lIns="0" bIns="0" rIns="0">
            <a:spAutoFit/>
          </a:bodyPr>
          <a:lstStyle/>
          <a:p>
            <a:pPr algn="l">
              <a:lnSpc>
                <a:spcPts val="2940"/>
              </a:lnSpc>
            </a:pPr>
            <a:r>
              <a:rPr lang="en-US" b="true" sz="2100" spc="54">
                <a:solidFill>
                  <a:srgbClr val="67A33E"/>
                </a:solidFill>
                <a:latin typeface="Garet Bold"/>
                <a:ea typeface="Garet Bold"/>
                <a:cs typeface="Garet Bold"/>
                <a:sym typeface="Garet Bold"/>
              </a:rPr>
              <a:t>HAKEMLER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FDFF"/>
        </a:solidFill>
      </p:bgPr>
    </p:bg>
    <p:spTree>
      <p:nvGrpSpPr>
        <p:cNvPr id="1" name=""/>
        <p:cNvGrpSpPr/>
        <p:nvPr/>
      </p:nvGrpSpPr>
      <p:grpSpPr>
        <a:xfrm>
          <a:off x="0" y="0"/>
          <a:ext cx="0" cy="0"/>
          <a:chOff x="0" y="0"/>
          <a:chExt cx="0" cy="0"/>
        </a:xfrm>
      </p:grpSpPr>
      <p:grpSp>
        <p:nvGrpSpPr>
          <p:cNvPr name="Group 2" id="2"/>
          <p:cNvGrpSpPr/>
          <p:nvPr/>
        </p:nvGrpSpPr>
        <p:grpSpPr>
          <a:xfrm rot="0">
            <a:off x="7516450" y="-170585"/>
            <a:ext cx="11630877" cy="7250035"/>
            <a:chOff x="0" y="0"/>
            <a:chExt cx="2030679" cy="1265811"/>
          </a:xfrm>
        </p:grpSpPr>
        <p:sp>
          <p:nvSpPr>
            <p:cNvPr name="Freeform 3" id="3"/>
            <p:cNvSpPr/>
            <p:nvPr/>
          </p:nvSpPr>
          <p:spPr>
            <a:xfrm flipH="false" flipV="false" rot="0">
              <a:off x="0" y="0"/>
              <a:ext cx="2030679" cy="1265811"/>
            </a:xfrm>
            <a:custGeom>
              <a:avLst/>
              <a:gdLst/>
              <a:ahLst/>
              <a:cxnLst/>
              <a:rect r="r" b="b" t="t" l="l"/>
              <a:pathLst>
                <a:path h="1265811" w="2030679">
                  <a:moveTo>
                    <a:pt x="0" y="0"/>
                  </a:moveTo>
                  <a:lnTo>
                    <a:pt x="2030679" y="0"/>
                  </a:lnTo>
                  <a:lnTo>
                    <a:pt x="2030679" y="1265811"/>
                  </a:lnTo>
                  <a:lnTo>
                    <a:pt x="0" y="1265811"/>
                  </a:lnTo>
                  <a:close/>
                </a:path>
              </a:pathLst>
            </a:custGeom>
            <a:blipFill>
              <a:blip r:embed="rId2"/>
              <a:stretch>
                <a:fillRect l="0" t="-3441" r="0" b="-3441"/>
              </a:stretch>
            </a:blipFill>
            <a:ln w="104775" cap="sq">
              <a:solidFill>
                <a:srgbClr val="2D68A5"/>
              </a:solidFill>
              <a:prstDash val="solid"/>
              <a:miter/>
            </a:ln>
          </p:spPr>
        </p:sp>
      </p:grpSp>
      <p:sp>
        <p:nvSpPr>
          <p:cNvPr name="TextBox 4" id="4"/>
          <p:cNvSpPr txBox="true"/>
          <p:nvPr/>
        </p:nvSpPr>
        <p:spPr>
          <a:xfrm rot="0">
            <a:off x="1275992" y="2697777"/>
            <a:ext cx="3467674" cy="2029968"/>
          </a:xfrm>
          <a:prstGeom prst="rect">
            <a:avLst/>
          </a:prstGeom>
        </p:spPr>
        <p:txBody>
          <a:bodyPr anchor="t" rtlCol="false" tIns="0" lIns="0" bIns="0" rIns="0">
            <a:spAutoFit/>
          </a:bodyPr>
          <a:lstStyle/>
          <a:p>
            <a:pPr algn="l">
              <a:lnSpc>
                <a:spcPts val="5436"/>
              </a:lnSpc>
            </a:pPr>
            <a:r>
              <a:rPr lang="en-US" b="true" sz="3600" spc="93">
                <a:solidFill>
                  <a:srgbClr val="FAFDFF"/>
                </a:solidFill>
                <a:latin typeface="Garet Bold"/>
                <a:ea typeface="Garet Bold"/>
                <a:cs typeface="Garet Bold"/>
                <a:sym typeface="Garet Bold"/>
              </a:rPr>
              <a:t>KRIKETTEKI ÖNEMLI POZISYONLAR</a:t>
            </a:r>
          </a:p>
        </p:txBody>
      </p:sp>
      <p:sp>
        <p:nvSpPr>
          <p:cNvPr name="TextBox 5" id="5"/>
          <p:cNvSpPr txBox="true"/>
          <p:nvPr/>
        </p:nvSpPr>
        <p:spPr>
          <a:xfrm rot="0">
            <a:off x="1028700" y="4831247"/>
            <a:ext cx="5350595" cy="1851660"/>
          </a:xfrm>
          <a:prstGeom prst="rect">
            <a:avLst/>
          </a:prstGeom>
        </p:spPr>
        <p:txBody>
          <a:bodyPr anchor="t" rtlCol="false" tIns="0" lIns="0" bIns="0" rIns="0">
            <a:spAutoFit/>
          </a:bodyPr>
          <a:lstStyle/>
          <a:p>
            <a:pPr algn="l">
              <a:lnSpc>
                <a:spcPts val="2940"/>
              </a:lnSpc>
            </a:pPr>
            <a:r>
              <a:rPr lang="en-US" sz="2100" spc="54">
                <a:solidFill>
                  <a:srgbClr val="2D68A5"/>
                </a:solidFill>
                <a:latin typeface="Garet"/>
                <a:ea typeface="Garet"/>
                <a:cs typeface="Garet"/>
                <a:sym typeface="Garet"/>
              </a:rPr>
              <a:t>Kriket, oyuncuların sahada belirli roller üstlenmesine dayanan bir takım sporudur. Her pozisyon hem stratejiye hem de uygulamaya katkıda bulunur:</a:t>
            </a:r>
          </a:p>
        </p:txBody>
      </p:sp>
      <p:grpSp>
        <p:nvGrpSpPr>
          <p:cNvPr name="Group 6" id="6"/>
          <p:cNvGrpSpPr/>
          <p:nvPr/>
        </p:nvGrpSpPr>
        <p:grpSpPr>
          <a:xfrm rot="0">
            <a:off x="0" y="6516136"/>
            <a:ext cx="18288000" cy="4108918"/>
            <a:chOff x="0" y="0"/>
            <a:chExt cx="4816593" cy="1082184"/>
          </a:xfrm>
        </p:grpSpPr>
        <p:sp>
          <p:nvSpPr>
            <p:cNvPr name="Freeform 7" id="7"/>
            <p:cNvSpPr/>
            <p:nvPr/>
          </p:nvSpPr>
          <p:spPr>
            <a:xfrm flipH="false" flipV="false" rot="0">
              <a:off x="0" y="0"/>
              <a:ext cx="4816592" cy="1082184"/>
            </a:xfrm>
            <a:custGeom>
              <a:avLst/>
              <a:gdLst/>
              <a:ahLst/>
              <a:cxnLst/>
              <a:rect r="r" b="b" t="t" l="l"/>
              <a:pathLst>
                <a:path h="1082184" w="4816592">
                  <a:moveTo>
                    <a:pt x="0" y="0"/>
                  </a:moveTo>
                  <a:lnTo>
                    <a:pt x="4816592" y="0"/>
                  </a:lnTo>
                  <a:lnTo>
                    <a:pt x="4816592" y="1082184"/>
                  </a:lnTo>
                  <a:lnTo>
                    <a:pt x="0" y="1082184"/>
                  </a:lnTo>
                  <a:close/>
                </a:path>
              </a:pathLst>
            </a:custGeom>
            <a:solidFill>
              <a:srgbClr val="2D68A5"/>
            </a:solidFill>
          </p:spPr>
        </p:sp>
        <p:sp>
          <p:nvSpPr>
            <p:cNvPr name="TextBox 8" id="8"/>
            <p:cNvSpPr txBox="true"/>
            <p:nvPr/>
          </p:nvSpPr>
          <p:spPr>
            <a:xfrm>
              <a:off x="0" y="-38100"/>
              <a:ext cx="4816593" cy="1120284"/>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018028" y="7806690"/>
            <a:ext cx="3682696" cy="1851660"/>
          </a:xfrm>
          <a:prstGeom prst="rect">
            <a:avLst/>
          </a:prstGeom>
        </p:spPr>
        <p:txBody>
          <a:bodyPr anchor="t" rtlCol="false" tIns="0" lIns="0" bIns="0" rIns="0">
            <a:spAutoFit/>
          </a:bodyPr>
          <a:lstStyle/>
          <a:p>
            <a:pPr algn="l">
              <a:lnSpc>
                <a:spcPts val="2940"/>
              </a:lnSpc>
            </a:pPr>
            <a:r>
              <a:rPr lang="en-US" sz="2100" spc="54">
                <a:solidFill>
                  <a:srgbClr val="FAFDFF"/>
                </a:solidFill>
                <a:latin typeface="Garet"/>
                <a:ea typeface="Garet"/>
                <a:cs typeface="Garet"/>
                <a:sym typeface="Garet"/>
              </a:rPr>
              <a:t>Topa vurarak ve stump'ları (wicket'leri) koruyarak sayı kazanmaya çalışan oyuncu.</a:t>
            </a:r>
          </a:p>
        </p:txBody>
      </p:sp>
      <p:sp>
        <p:nvSpPr>
          <p:cNvPr name="TextBox 10" id="10"/>
          <p:cNvSpPr txBox="true"/>
          <p:nvPr/>
        </p:nvSpPr>
        <p:spPr>
          <a:xfrm rot="0">
            <a:off x="1018028" y="7222325"/>
            <a:ext cx="1428593" cy="365760"/>
          </a:xfrm>
          <a:prstGeom prst="rect">
            <a:avLst/>
          </a:prstGeom>
        </p:spPr>
        <p:txBody>
          <a:bodyPr anchor="t" rtlCol="false" tIns="0" lIns="0" bIns="0" rIns="0">
            <a:spAutoFit/>
          </a:bodyPr>
          <a:lstStyle/>
          <a:p>
            <a:pPr algn="l">
              <a:lnSpc>
                <a:spcPts val="2940"/>
              </a:lnSpc>
            </a:pPr>
            <a:r>
              <a:rPr lang="en-US" b="true" sz="2100" spc="54">
                <a:solidFill>
                  <a:srgbClr val="D7FFA3"/>
                </a:solidFill>
                <a:latin typeface="Garet Bold"/>
                <a:ea typeface="Garet Bold"/>
                <a:cs typeface="Garet Bold"/>
                <a:sym typeface="Garet Bold"/>
              </a:rPr>
              <a:t>BATTER</a:t>
            </a:r>
          </a:p>
        </p:txBody>
      </p:sp>
      <p:sp>
        <p:nvSpPr>
          <p:cNvPr name="TextBox 11" id="11"/>
          <p:cNvSpPr txBox="true"/>
          <p:nvPr/>
        </p:nvSpPr>
        <p:spPr>
          <a:xfrm rot="0">
            <a:off x="5201563" y="7806690"/>
            <a:ext cx="3530229" cy="1480185"/>
          </a:xfrm>
          <a:prstGeom prst="rect">
            <a:avLst/>
          </a:prstGeom>
        </p:spPr>
        <p:txBody>
          <a:bodyPr anchor="t" rtlCol="false" tIns="0" lIns="0" bIns="0" rIns="0">
            <a:spAutoFit/>
          </a:bodyPr>
          <a:lstStyle/>
          <a:p>
            <a:pPr algn="l">
              <a:lnSpc>
                <a:spcPts val="2940"/>
              </a:lnSpc>
            </a:pPr>
            <a:r>
              <a:rPr lang="en-US" sz="2100" spc="54">
                <a:solidFill>
                  <a:srgbClr val="FAFDFF"/>
                </a:solidFill>
                <a:latin typeface="Garet"/>
                <a:ea typeface="Garet"/>
                <a:cs typeface="Garet"/>
                <a:sym typeface="Garet"/>
              </a:rPr>
              <a:t>Vurucuyu oyundan çıkarmak ve koşuları sınırlamak amacıyla topu atar.</a:t>
            </a:r>
          </a:p>
        </p:txBody>
      </p:sp>
      <p:sp>
        <p:nvSpPr>
          <p:cNvPr name="TextBox 12" id="12"/>
          <p:cNvSpPr txBox="true"/>
          <p:nvPr/>
        </p:nvSpPr>
        <p:spPr>
          <a:xfrm rot="0">
            <a:off x="5201563" y="7222325"/>
            <a:ext cx="2023451" cy="365760"/>
          </a:xfrm>
          <a:prstGeom prst="rect">
            <a:avLst/>
          </a:prstGeom>
        </p:spPr>
        <p:txBody>
          <a:bodyPr anchor="t" rtlCol="false" tIns="0" lIns="0" bIns="0" rIns="0">
            <a:spAutoFit/>
          </a:bodyPr>
          <a:lstStyle/>
          <a:p>
            <a:pPr algn="l">
              <a:lnSpc>
                <a:spcPts val="2940"/>
              </a:lnSpc>
            </a:pPr>
            <a:r>
              <a:rPr lang="en-US" b="true" sz="2100" spc="54">
                <a:solidFill>
                  <a:srgbClr val="D7FFA3"/>
                </a:solidFill>
                <a:latin typeface="Garet Bold"/>
                <a:ea typeface="Garet Bold"/>
                <a:cs typeface="Garet Bold"/>
                <a:sym typeface="Garet Bold"/>
              </a:rPr>
              <a:t>BOWLER</a:t>
            </a:r>
          </a:p>
        </p:txBody>
      </p:sp>
      <p:sp>
        <p:nvSpPr>
          <p:cNvPr name="TextBox 13" id="13"/>
          <p:cNvSpPr txBox="true"/>
          <p:nvPr/>
        </p:nvSpPr>
        <p:spPr>
          <a:xfrm rot="0">
            <a:off x="9389084" y="7806690"/>
            <a:ext cx="3942805" cy="1108710"/>
          </a:xfrm>
          <a:prstGeom prst="rect">
            <a:avLst/>
          </a:prstGeom>
        </p:spPr>
        <p:txBody>
          <a:bodyPr anchor="t" rtlCol="false" tIns="0" lIns="0" bIns="0" rIns="0">
            <a:spAutoFit/>
          </a:bodyPr>
          <a:lstStyle/>
          <a:p>
            <a:pPr algn="l">
              <a:lnSpc>
                <a:spcPts val="2940"/>
              </a:lnSpc>
            </a:pPr>
            <a:r>
              <a:rPr lang="en-US" sz="2100" spc="54">
                <a:solidFill>
                  <a:srgbClr val="FAFDFF"/>
                </a:solidFill>
                <a:latin typeface="Garet"/>
                <a:ea typeface="Garet"/>
                <a:cs typeface="Garet"/>
                <a:sym typeface="Garet"/>
              </a:rPr>
              <a:t>Stump'ların arkasında durur ve vurucu topu kaçırırsa topu yakalar.</a:t>
            </a:r>
          </a:p>
        </p:txBody>
      </p:sp>
      <p:sp>
        <p:nvSpPr>
          <p:cNvPr name="TextBox 14" id="14"/>
          <p:cNvSpPr txBox="true"/>
          <p:nvPr/>
        </p:nvSpPr>
        <p:spPr>
          <a:xfrm rot="0">
            <a:off x="9389084" y="7222325"/>
            <a:ext cx="2953260" cy="365760"/>
          </a:xfrm>
          <a:prstGeom prst="rect">
            <a:avLst/>
          </a:prstGeom>
        </p:spPr>
        <p:txBody>
          <a:bodyPr anchor="t" rtlCol="false" tIns="0" lIns="0" bIns="0" rIns="0">
            <a:spAutoFit/>
          </a:bodyPr>
          <a:lstStyle/>
          <a:p>
            <a:pPr algn="l">
              <a:lnSpc>
                <a:spcPts val="2940"/>
              </a:lnSpc>
            </a:pPr>
            <a:r>
              <a:rPr lang="en-US" b="true" sz="2100" spc="54">
                <a:solidFill>
                  <a:srgbClr val="D7FFA3"/>
                </a:solidFill>
                <a:latin typeface="Garet Bold"/>
                <a:ea typeface="Garet Bold"/>
                <a:cs typeface="Garet Bold"/>
                <a:sym typeface="Garet Bold"/>
              </a:rPr>
              <a:t>KALECI</a:t>
            </a:r>
          </a:p>
        </p:txBody>
      </p:sp>
      <p:sp>
        <p:nvSpPr>
          <p:cNvPr name="TextBox 15" id="15"/>
          <p:cNvSpPr txBox="true"/>
          <p:nvPr/>
        </p:nvSpPr>
        <p:spPr>
          <a:xfrm rot="0">
            <a:off x="13576604" y="7899668"/>
            <a:ext cx="3682696" cy="1480185"/>
          </a:xfrm>
          <a:prstGeom prst="rect">
            <a:avLst/>
          </a:prstGeom>
        </p:spPr>
        <p:txBody>
          <a:bodyPr anchor="t" rtlCol="false" tIns="0" lIns="0" bIns="0" rIns="0">
            <a:spAutoFit/>
          </a:bodyPr>
          <a:lstStyle/>
          <a:p>
            <a:pPr algn="l">
              <a:lnSpc>
                <a:spcPts val="2940"/>
              </a:lnSpc>
            </a:pPr>
            <a:r>
              <a:rPr lang="en-US" sz="2100" spc="54">
                <a:solidFill>
                  <a:srgbClr val="FAFDFF"/>
                </a:solidFill>
                <a:latin typeface="Garet"/>
                <a:ea typeface="Garet"/>
                <a:cs typeface="Garet"/>
                <a:sym typeface="Garet"/>
              </a:rPr>
              <a:t>Topu durdurmak, yakalamak veya hızlı bir şekilde geri göndermek için sahaya yayılın.</a:t>
            </a:r>
          </a:p>
        </p:txBody>
      </p:sp>
      <p:sp>
        <p:nvSpPr>
          <p:cNvPr name="TextBox 16" id="16"/>
          <p:cNvSpPr txBox="true"/>
          <p:nvPr/>
        </p:nvSpPr>
        <p:spPr>
          <a:xfrm rot="0">
            <a:off x="13576604" y="7036588"/>
            <a:ext cx="2075178" cy="737235"/>
          </a:xfrm>
          <a:prstGeom prst="rect">
            <a:avLst/>
          </a:prstGeom>
        </p:spPr>
        <p:txBody>
          <a:bodyPr anchor="t" rtlCol="false" tIns="0" lIns="0" bIns="0" rIns="0">
            <a:spAutoFit/>
          </a:bodyPr>
          <a:lstStyle/>
          <a:p>
            <a:pPr algn="l">
              <a:lnSpc>
                <a:spcPts val="2940"/>
              </a:lnSpc>
            </a:pPr>
            <a:r>
              <a:rPr lang="en-US" b="true" sz="2100" spc="54">
                <a:solidFill>
                  <a:srgbClr val="D7FFA3"/>
                </a:solidFill>
                <a:latin typeface="Garet Bold"/>
                <a:ea typeface="Garet Bold"/>
                <a:cs typeface="Garet Bold"/>
                <a:sym typeface="Garet Bold"/>
              </a:rPr>
              <a:t>SAHA OYUNCULARI</a:t>
            </a:r>
          </a:p>
        </p:txBody>
      </p:sp>
      <p:sp>
        <p:nvSpPr>
          <p:cNvPr name="Freeform 17" id="17"/>
          <p:cNvSpPr/>
          <p:nvPr/>
        </p:nvSpPr>
        <p:spPr>
          <a:xfrm flipH="false" flipV="false" rot="0">
            <a:off x="5688913" y="-2119452"/>
            <a:ext cx="3700171" cy="3700171"/>
          </a:xfrm>
          <a:custGeom>
            <a:avLst/>
            <a:gdLst/>
            <a:ahLst/>
            <a:cxnLst/>
            <a:rect r="r" b="b" t="t" l="l"/>
            <a:pathLst>
              <a:path h="3700171" w="3700171">
                <a:moveTo>
                  <a:pt x="0" y="0"/>
                </a:moveTo>
                <a:lnTo>
                  <a:pt x="3700171" y="0"/>
                </a:lnTo>
                <a:lnTo>
                  <a:pt x="3700171" y="3700171"/>
                </a:lnTo>
                <a:lnTo>
                  <a:pt x="0" y="37001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DAHBB_Ssd0s</dc:identifier>
  <dcterms:modified xsi:type="dcterms:W3CDTF">2011-08-01T06:04:30Z</dcterms:modified>
  <cp:revision>1</cp:revision>
  <dc:title>Blue Green and White Modern Cricket Presentation</dc:title>
</cp:coreProperties>
</file>